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69"/>
  </p:notesMasterIdLst>
  <p:handoutMasterIdLst>
    <p:handoutMasterId r:id="rId70"/>
  </p:handoutMasterIdLst>
  <p:sldIdLst>
    <p:sldId id="531" r:id="rId2"/>
    <p:sldId id="594" r:id="rId3"/>
    <p:sldId id="532" r:id="rId4"/>
    <p:sldId id="568" r:id="rId5"/>
    <p:sldId id="569" r:id="rId6"/>
    <p:sldId id="536" r:id="rId7"/>
    <p:sldId id="535" r:id="rId8"/>
    <p:sldId id="537" r:id="rId9"/>
    <p:sldId id="538" r:id="rId10"/>
    <p:sldId id="539" r:id="rId11"/>
    <p:sldId id="540" r:id="rId12"/>
    <p:sldId id="598" r:id="rId13"/>
    <p:sldId id="599" r:id="rId14"/>
    <p:sldId id="541" r:id="rId15"/>
    <p:sldId id="487" r:id="rId16"/>
    <p:sldId id="488" r:id="rId17"/>
    <p:sldId id="489" r:id="rId18"/>
    <p:sldId id="490" r:id="rId19"/>
    <p:sldId id="491" r:id="rId20"/>
    <p:sldId id="492" r:id="rId21"/>
    <p:sldId id="493" r:id="rId22"/>
    <p:sldId id="494" r:id="rId23"/>
    <p:sldId id="607" r:id="rId24"/>
    <p:sldId id="495" r:id="rId25"/>
    <p:sldId id="608" r:id="rId26"/>
    <p:sldId id="610" r:id="rId27"/>
    <p:sldId id="544" r:id="rId28"/>
    <p:sldId id="546" r:id="rId29"/>
    <p:sldId id="547" r:id="rId30"/>
    <p:sldId id="545" r:id="rId31"/>
    <p:sldId id="548" r:id="rId32"/>
    <p:sldId id="549" r:id="rId33"/>
    <p:sldId id="550" r:id="rId34"/>
    <p:sldId id="551" r:id="rId35"/>
    <p:sldId id="552" r:id="rId36"/>
    <p:sldId id="611" r:id="rId37"/>
    <p:sldId id="460" r:id="rId38"/>
    <p:sldId id="461" r:id="rId39"/>
    <p:sldId id="462" r:id="rId40"/>
    <p:sldId id="595" r:id="rId41"/>
    <p:sldId id="596" r:id="rId42"/>
    <p:sldId id="597" r:id="rId43"/>
    <p:sldId id="467" r:id="rId44"/>
    <p:sldId id="612" r:id="rId45"/>
    <p:sldId id="458" r:id="rId46"/>
    <p:sldId id="469" r:id="rId47"/>
    <p:sldId id="470" r:id="rId48"/>
    <p:sldId id="468" r:id="rId49"/>
    <p:sldId id="472" r:id="rId50"/>
    <p:sldId id="473" r:id="rId51"/>
    <p:sldId id="603" r:id="rId52"/>
    <p:sldId id="474" r:id="rId53"/>
    <p:sldId id="475" r:id="rId54"/>
    <p:sldId id="485" r:id="rId55"/>
    <p:sldId id="476" r:id="rId56"/>
    <p:sldId id="478" r:id="rId57"/>
    <p:sldId id="477" r:id="rId58"/>
    <p:sldId id="479" r:id="rId59"/>
    <p:sldId id="480" r:id="rId60"/>
    <p:sldId id="481" r:id="rId61"/>
    <p:sldId id="482" r:id="rId62"/>
    <p:sldId id="604" r:id="rId63"/>
    <p:sldId id="483" r:id="rId64"/>
    <p:sldId id="484" r:id="rId65"/>
    <p:sldId id="486" r:id="rId66"/>
    <p:sldId id="606" r:id="rId67"/>
    <p:sldId id="605" r:id="rId68"/>
  </p:sldIdLst>
  <p:sldSz cx="11522075" cy="6480175"/>
  <p:notesSz cx="6786563" cy="9923463"/>
  <p:defaultTextStyle>
    <a:defPPr>
      <a:defRPr lang="de-DE"/>
    </a:defPPr>
    <a:lvl1pPr marL="0" algn="l" defTabSz="1152144" rtl="0" eaLnBrk="1" latinLnBrk="0" hangingPunct="1">
      <a:defRPr sz="2300" kern="1200">
        <a:solidFill>
          <a:schemeClr val="tx1"/>
        </a:solidFill>
        <a:latin typeface="+mn-lt"/>
        <a:ea typeface="+mn-ea"/>
        <a:cs typeface="+mn-cs"/>
      </a:defRPr>
    </a:lvl1pPr>
    <a:lvl2pPr marL="576072" algn="l" defTabSz="1152144" rtl="0" eaLnBrk="1" latinLnBrk="0" hangingPunct="1">
      <a:defRPr sz="2300" kern="1200">
        <a:solidFill>
          <a:schemeClr val="tx1"/>
        </a:solidFill>
        <a:latin typeface="+mn-lt"/>
        <a:ea typeface="+mn-ea"/>
        <a:cs typeface="+mn-cs"/>
      </a:defRPr>
    </a:lvl2pPr>
    <a:lvl3pPr marL="1152144" algn="l" defTabSz="1152144" rtl="0" eaLnBrk="1" latinLnBrk="0" hangingPunct="1">
      <a:defRPr sz="2300" kern="1200">
        <a:solidFill>
          <a:schemeClr val="tx1"/>
        </a:solidFill>
        <a:latin typeface="+mn-lt"/>
        <a:ea typeface="+mn-ea"/>
        <a:cs typeface="+mn-cs"/>
      </a:defRPr>
    </a:lvl3pPr>
    <a:lvl4pPr marL="1728216" algn="l" defTabSz="1152144" rtl="0" eaLnBrk="1" latinLnBrk="0" hangingPunct="1">
      <a:defRPr sz="2300" kern="1200">
        <a:solidFill>
          <a:schemeClr val="tx1"/>
        </a:solidFill>
        <a:latin typeface="+mn-lt"/>
        <a:ea typeface="+mn-ea"/>
        <a:cs typeface="+mn-cs"/>
      </a:defRPr>
    </a:lvl4pPr>
    <a:lvl5pPr marL="2304288" algn="l" defTabSz="1152144" rtl="0" eaLnBrk="1" latinLnBrk="0" hangingPunct="1">
      <a:defRPr sz="2300" kern="1200">
        <a:solidFill>
          <a:schemeClr val="tx1"/>
        </a:solidFill>
        <a:latin typeface="+mn-lt"/>
        <a:ea typeface="+mn-ea"/>
        <a:cs typeface="+mn-cs"/>
      </a:defRPr>
    </a:lvl5pPr>
    <a:lvl6pPr marL="2880360" algn="l" defTabSz="1152144" rtl="0" eaLnBrk="1" latinLnBrk="0" hangingPunct="1">
      <a:defRPr sz="2300" kern="1200">
        <a:solidFill>
          <a:schemeClr val="tx1"/>
        </a:solidFill>
        <a:latin typeface="+mn-lt"/>
        <a:ea typeface="+mn-ea"/>
        <a:cs typeface="+mn-cs"/>
      </a:defRPr>
    </a:lvl6pPr>
    <a:lvl7pPr marL="3456432" algn="l" defTabSz="1152144" rtl="0" eaLnBrk="1" latinLnBrk="0" hangingPunct="1">
      <a:defRPr sz="2300" kern="1200">
        <a:solidFill>
          <a:schemeClr val="tx1"/>
        </a:solidFill>
        <a:latin typeface="+mn-lt"/>
        <a:ea typeface="+mn-ea"/>
        <a:cs typeface="+mn-cs"/>
      </a:defRPr>
    </a:lvl7pPr>
    <a:lvl8pPr marL="4032504" algn="l" defTabSz="1152144" rtl="0" eaLnBrk="1" latinLnBrk="0" hangingPunct="1">
      <a:defRPr sz="2300" kern="1200">
        <a:solidFill>
          <a:schemeClr val="tx1"/>
        </a:solidFill>
        <a:latin typeface="+mn-lt"/>
        <a:ea typeface="+mn-ea"/>
        <a:cs typeface="+mn-cs"/>
      </a:defRPr>
    </a:lvl8pPr>
    <a:lvl9pPr marL="4608576" algn="l" defTabSz="1152144" rtl="0" eaLnBrk="1" latinLnBrk="0" hangingPunct="1">
      <a:defRPr sz="2300" kern="1200">
        <a:solidFill>
          <a:schemeClr val="tx1"/>
        </a:solidFill>
        <a:latin typeface="+mn-lt"/>
        <a:ea typeface="+mn-ea"/>
        <a:cs typeface="+mn-cs"/>
      </a:defRPr>
    </a:lvl9pPr>
  </p:defaultTextStyle>
  <p:extLst>
    <p:ext uri="{521415D9-36F7-43E2-AB2F-B90AF26B5E84}">
      <p14:sectionLst xmlns:p14="http://schemas.microsoft.com/office/powerpoint/2010/main">
        <p14:section name="Lineare Regressionen" id="{BECC1F58-31EA-4D7D-83C1-7E42BCFCDC37}">
          <p14:sldIdLst>
            <p14:sldId id="531"/>
            <p14:sldId id="594"/>
            <p14:sldId id="532"/>
            <p14:sldId id="568"/>
            <p14:sldId id="569"/>
            <p14:sldId id="536"/>
            <p14:sldId id="535"/>
            <p14:sldId id="537"/>
            <p14:sldId id="538"/>
            <p14:sldId id="539"/>
            <p14:sldId id="540"/>
            <p14:sldId id="598"/>
            <p14:sldId id="599"/>
          </p14:sldIdLst>
        </p14:section>
        <p14:section name="**** GLM" id="{74A37701-1942-4F7C-AB27-56DFCBFBD5A9}">
          <p14:sldIdLst>
            <p14:sldId id="541"/>
          </p14:sldIdLst>
        </p14:section>
        <p14:section name="k-nächste Nachbarn" id="{24434D1C-DBDF-4580-A933-E8E9812A1419}">
          <p14:sldIdLst>
            <p14:sldId id="487"/>
            <p14:sldId id="488"/>
            <p14:sldId id="489"/>
            <p14:sldId id="490"/>
            <p14:sldId id="491"/>
            <p14:sldId id="492"/>
            <p14:sldId id="493"/>
            <p14:sldId id="494"/>
            <p14:sldId id="607"/>
            <p14:sldId id="495"/>
          </p14:sldIdLst>
        </p14:section>
        <p14:section name="Modellevaluierung Regressionen" id="{0C084F5D-E88D-4147-93C6-690D5463836F}">
          <p14:sldIdLst>
            <p14:sldId id="608"/>
          </p14:sldIdLst>
        </p14:section>
        <p14:section name="Modellevaluierung Klassifikation" id="{FCE1D42E-FC92-4FAB-8374-08872B02B6D6}">
          <p14:sldIdLst>
            <p14:sldId id="610"/>
            <p14:sldId id="544"/>
            <p14:sldId id="546"/>
            <p14:sldId id="547"/>
            <p14:sldId id="545"/>
            <p14:sldId id="548"/>
            <p14:sldId id="549"/>
            <p14:sldId id="550"/>
            <p14:sldId id="551"/>
            <p14:sldId id="552"/>
            <p14:sldId id="611"/>
          </p14:sldIdLst>
        </p14:section>
        <p14:section name="Entropie" id="{76F99008-770F-4E64-B032-0511140927B6}">
          <p14:sldIdLst>
            <p14:sldId id="460"/>
            <p14:sldId id="461"/>
            <p14:sldId id="462"/>
            <p14:sldId id="595"/>
            <p14:sldId id="596"/>
            <p14:sldId id="597"/>
            <p14:sldId id="467"/>
            <p14:sldId id="612"/>
            <p14:sldId id="458"/>
          </p14:sldIdLst>
        </p14:section>
        <p14:section name="Entscheidungsbäume" id="{173031A6-163B-447D-83FE-9A0A81247A42}">
          <p14:sldIdLst>
            <p14:sldId id="469"/>
            <p14:sldId id="470"/>
            <p14:sldId id="468"/>
            <p14:sldId id="472"/>
            <p14:sldId id="473"/>
            <p14:sldId id="603"/>
            <p14:sldId id="474"/>
            <p14:sldId id="475"/>
            <p14:sldId id="485"/>
          </p14:sldIdLst>
        </p14:section>
        <p14:section name="Boosting, Bagging ..." id="{DCE4801D-2EEB-4C91-B23F-A877835E1016}">
          <p14:sldIdLst>
            <p14:sldId id="476"/>
            <p14:sldId id="478"/>
            <p14:sldId id="477"/>
            <p14:sldId id="479"/>
            <p14:sldId id="480"/>
            <p14:sldId id="481"/>
            <p14:sldId id="482"/>
            <p14:sldId id="604"/>
            <p14:sldId id="483"/>
            <p14:sldId id="484"/>
            <p14:sldId id="486"/>
            <p14:sldId id="606"/>
            <p14:sldId id="605"/>
          </p14:sldIdLst>
        </p14:section>
      </p14:sectionLst>
    </p:ext>
    <p:ext uri="{EFAFB233-063F-42B5-8137-9DF3F51BA10A}">
      <p15:sldGuideLst xmlns:p15="http://schemas.microsoft.com/office/powerpoint/2012/main" xmlns="">
        <p15:guide id="1" orient="horz" pos="2041">
          <p15:clr>
            <a:srgbClr val="A4A3A4"/>
          </p15:clr>
        </p15:guide>
        <p15:guide id="2" pos="3629">
          <p15:clr>
            <a:srgbClr val="A4A3A4"/>
          </p15:clr>
        </p15:guide>
      </p15:sldGuideLst>
    </p:ext>
    <p:ext uri="{2D200454-40CA-4A62-9FC3-DE9A4176ACB9}">
      <p15:notesGuideLst xmlns:p15="http://schemas.microsoft.com/office/powerpoint/2012/main" xmlns="">
        <p15:guide id="1" orient="horz" pos="3126">
          <p15:clr>
            <a:srgbClr val="A4A3A4"/>
          </p15:clr>
        </p15:guide>
        <p15:guide id="2" pos="21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7" autoAdjust="0"/>
    <p:restoredTop sz="85735" autoAdjust="0"/>
  </p:normalViewPr>
  <p:slideViewPr>
    <p:cSldViewPr>
      <p:cViewPr varScale="1">
        <p:scale>
          <a:sx n="93" d="100"/>
          <a:sy n="93" d="100"/>
        </p:scale>
        <p:origin x="-1000" y="-37"/>
      </p:cViewPr>
      <p:guideLst>
        <p:guide orient="horz" pos="2041"/>
        <p:guide pos="3629"/>
      </p:guideLst>
    </p:cSldViewPr>
  </p:slideViewPr>
  <p:outlineViewPr>
    <p:cViewPr>
      <p:scale>
        <a:sx n="33" d="100"/>
        <a:sy n="33" d="100"/>
      </p:scale>
      <p:origin x="0" y="123115"/>
    </p:cViewPr>
  </p:outlineViewPr>
  <p:notesTextViewPr>
    <p:cViewPr>
      <p:scale>
        <a:sx n="75" d="100"/>
        <a:sy n="75" d="100"/>
      </p:scale>
      <p:origin x="0" y="0"/>
    </p:cViewPr>
  </p:notesTextViewPr>
  <p:sorterViewPr>
    <p:cViewPr>
      <p:scale>
        <a:sx n="75" d="100"/>
        <a:sy n="75" d="100"/>
      </p:scale>
      <p:origin x="0" y="305"/>
    </p:cViewPr>
  </p:sorterViewPr>
  <p:notesViewPr>
    <p:cSldViewPr>
      <p:cViewPr>
        <p:scale>
          <a:sx n="100" d="100"/>
          <a:sy n="100" d="100"/>
        </p:scale>
        <p:origin x="-1042" y="-21"/>
      </p:cViewPr>
      <p:guideLst>
        <p:guide orient="horz" pos="3126"/>
        <p:guide pos="21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0951" cy="4968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4026" y="0"/>
            <a:ext cx="2940951" cy="496888"/>
          </a:xfrm>
          <a:prstGeom prst="rect">
            <a:avLst/>
          </a:prstGeom>
        </p:spPr>
        <p:txBody>
          <a:bodyPr vert="horz" lIns="91440" tIns="45720" rIns="91440" bIns="45720" rtlCol="0"/>
          <a:lstStyle>
            <a:lvl1pPr algn="r">
              <a:defRPr sz="1200"/>
            </a:lvl1pPr>
          </a:lstStyle>
          <a:p>
            <a:fld id="{E22DDC7D-0F5C-411B-B5E5-FA30AA2A2D82}" type="datetimeFigureOut">
              <a:rPr lang="de-DE" smtClean="0"/>
              <a:t>29.08.2025</a:t>
            </a:fld>
            <a:endParaRPr lang="de-DE"/>
          </a:p>
        </p:txBody>
      </p:sp>
      <p:sp>
        <p:nvSpPr>
          <p:cNvPr id="4" name="Fußzeilenplatzhalter 3"/>
          <p:cNvSpPr>
            <a:spLocks noGrp="1"/>
          </p:cNvSpPr>
          <p:nvPr>
            <p:ph type="ftr" sz="quarter" idx="2"/>
          </p:nvPr>
        </p:nvSpPr>
        <p:spPr>
          <a:xfrm>
            <a:off x="0" y="9424989"/>
            <a:ext cx="2940951" cy="4968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4026" y="9424989"/>
            <a:ext cx="2940951" cy="496887"/>
          </a:xfrm>
          <a:prstGeom prst="rect">
            <a:avLst/>
          </a:prstGeom>
        </p:spPr>
        <p:txBody>
          <a:bodyPr vert="horz" lIns="91440" tIns="45720" rIns="91440" bIns="45720" rtlCol="0" anchor="b"/>
          <a:lstStyle>
            <a:lvl1pPr algn="r">
              <a:defRPr sz="1200"/>
            </a:lvl1pPr>
          </a:lstStyle>
          <a:p>
            <a:fld id="{B8C54F26-FB1F-458A-840F-770476E73430}" type="slidenum">
              <a:rPr lang="de-DE" smtClean="0"/>
              <a:t>‹Nr.›</a:t>
            </a:fld>
            <a:endParaRPr lang="de-DE"/>
          </a:p>
        </p:txBody>
      </p:sp>
    </p:spTree>
    <p:extLst>
      <p:ext uri="{BB962C8B-B14F-4D97-AF65-F5344CB8AC3E}">
        <p14:creationId xmlns:p14="http://schemas.microsoft.com/office/powerpoint/2010/main" val="1849433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0844" cy="49617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44148" y="0"/>
            <a:ext cx="2940844" cy="496173"/>
          </a:xfrm>
          <a:prstGeom prst="rect">
            <a:avLst/>
          </a:prstGeom>
        </p:spPr>
        <p:txBody>
          <a:bodyPr vert="horz" lIns="91440" tIns="45720" rIns="91440" bIns="45720" rtlCol="0"/>
          <a:lstStyle>
            <a:lvl1pPr algn="r">
              <a:defRPr sz="1200"/>
            </a:lvl1pPr>
          </a:lstStyle>
          <a:p>
            <a:fld id="{CA8C7DE9-7F81-49AD-AC57-3456280B7CF5}" type="datetimeFigureOut">
              <a:rPr lang="de-DE" smtClean="0"/>
              <a:t>29.08.2025</a:t>
            </a:fld>
            <a:endParaRPr lang="de-DE"/>
          </a:p>
        </p:txBody>
      </p:sp>
      <p:sp>
        <p:nvSpPr>
          <p:cNvPr id="4" name="Folienbildplatzhalter 3"/>
          <p:cNvSpPr>
            <a:spLocks noGrp="1" noRot="1" noChangeAspect="1"/>
          </p:cNvSpPr>
          <p:nvPr>
            <p:ph type="sldImg" idx="2"/>
          </p:nvPr>
        </p:nvSpPr>
        <p:spPr>
          <a:xfrm>
            <a:off x="86518" y="713259"/>
            <a:ext cx="6615113" cy="3721100"/>
          </a:xfrm>
          <a:prstGeom prst="rect">
            <a:avLst/>
          </a:prstGeom>
          <a:noFill/>
          <a:ln w="12700">
            <a:solidFill>
              <a:prstClr val="black"/>
            </a:solidFill>
          </a:ln>
        </p:spPr>
        <p:txBody>
          <a:bodyPr vert="horz" lIns="91440" tIns="45720" rIns="91440" bIns="45720" rtlCol="0" anchor="ctr"/>
          <a:lstStyle/>
          <a:p>
            <a:r>
              <a:rPr lang="de-DE" dirty="0"/>
              <a:t>o</a:t>
            </a:r>
          </a:p>
        </p:txBody>
      </p:sp>
      <p:sp>
        <p:nvSpPr>
          <p:cNvPr id="5" name="Notizenplatzhalter 4"/>
          <p:cNvSpPr>
            <a:spLocks noGrp="1"/>
          </p:cNvSpPr>
          <p:nvPr>
            <p:ph type="body" sz="quarter" idx="3"/>
          </p:nvPr>
        </p:nvSpPr>
        <p:spPr>
          <a:xfrm>
            <a:off x="678657" y="4713645"/>
            <a:ext cx="5429250" cy="4465558"/>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9425568"/>
            <a:ext cx="2940844" cy="49617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44148" y="9425568"/>
            <a:ext cx="2940844" cy="496173"/>
          </a:xfrm>
          <a:prstGeom prst="rect">
            <a:avLst/>
          </a:prstGeom>
        </p:spPr>
        <p:txBody>
          <a:bodyPr vert="horz" lIns="91440" tIns="45720" rIns="91440" bIns="45720" rtlCol="0" anchor="b"/>
          <a:lstStyle>
            <a:lvl1pPr algn="r">
              <a:defRPr sz="1200"/>
            </a:lvl1pPr>
          </a:lstStyle>
          <a:p>
            <a:fld id="{C46A34EA-5938-436D-8788-E6E8D1FD0DF7}" type="slidenum">
              <a:rPr lang="de-DE" smtClean="0"/>
              <a:t>‹Nr.›</a:t>
            </a:fld>
            <a:endParaRPr lang="de-DE"/>
          </a:p>
        </p:txBody>
      </p:sp>
    </p:spTree>
    <p:extLst>
      <p:ext uri="{BB962C8B-B14F-4D97-AF65-F5344CB8AC3E}">
        <p14:creationId xmlns:p14="http://schemas.microsoft.com/office/powerpoint/2010/main" val="1825256692"/>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1pPr>
    <a:lvl2pPr marL="4572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2pPr>
    <a:lvl3pPr marL="9144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3pPr>
    <a:lvl4pPr marL="13716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4pPr>
    <a:lvl5pPr marL="18288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analyticsvidhya.com/blog/2021/10/evaluation-metric-for-regression-model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e.wikipedia.org/wiki/Digital_Object_Identifier"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i.org/10.1002/j.1538-7305.1948.tb01338.x"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nvidia.com/en-us/glossary/xgboost/"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Hier werden nur metrische Variablen behandelt.</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Abbildungen von</a:t>
            </a:r>
            <a:r>
              <a:rPr lang="de-DE" baseline="0"/>
              <a:t> www.bachelorprint.de/statistik/regression/, abgerufen 23.07.2024</a:t>
            </a: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a:t>
            </a:fld>
            <a:endParaRPr lang="de-DE"/>
          </a:p>
        </p:txBody>
      </p:sp>
    </p:spTree>
    <p:extLst>
      <p:ext uri="{BB962C8B-B14F-4D97-AF65-F5344CB8AC3E}">
        <p14:creationId xmlns:p14="http://schemas.microsoft.com/office/powerpoint/2010/main" val="198848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Kitchen sink regression ? Unkritsch mit allen Variablen?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Multikollinearitäit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bewirkt ein „doppeltes Zählen“ von Einflußvariablen und daher ist</a:t>
            </a:r>
            <a:r>
              <a:rPr lang="de-DE" baseline="0"/>
              <a:t> keine genaue Trennung des Einflusses auf die Zielvariable möglich.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Beispiel eines Eimers der von vielen Wasserhähne gespeist wird. Kann der Zufluß auf einen Wasserhahn reduziert werden, dann ist diese Variable unabhägig von den anderen.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Klassisches Beispiel (Frochte 2019(: Schiffsgewicht, -breite und –länge. Wäre eine Variable Schiffsgrösse besser?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Ausreißer können auf andere datengenerierende Prozesse hinweisen. Bei Immobilien</a:t>
            </a:r>
            <a:r>
              <a:rPr lang="de-DE" baseline="0"/>
              <a:t> sind dies neben Einfamilienhäusern Mehrfamilienhäuser, Bauernhöfe, Schlößer, Burgen … Teilverkäufe …</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Von BLUE (best linear unbiased estimator</a:t>
            </a:r>
            <a:r>
              <a:rPr lang="de-DE" baseline="0"/>
              <a:t> wird gesprochem, wenn alle Voraussetzungen eingehalten werden.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a:t>Zu Multikollinearitäit siehe auch https://www.investopedia.com/terms/m/multicollinearity.asp, abgerufen 21.06.2023.</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10</a:t>
            </a:fld>
            <a:endParaRPr lang="de-DE"/>
          </a:p>
        </p:txBody>
      </p:sp>
    </p:spTree>
    <p:extLst>
      <p:ext uri="{BB962C8B-B14F-4D97-AF65-F5344CB8AC3E}">
        <p14:creationId xmlns:p14="http://schemas.microsoft.com/office/powerpoint/2010/main" val="537430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Analogie: Wenn </a:t>
            </a:r>
            <a:r>
              <a:rPr lang="de-DE" dirty="0"/>
              <a:t>man Roulette spielt, sollte man nicht in der Lage sein, die Zahlen vorherzusagen (auch wenn man das gerne möchte). Man kann sich aber die gespielten Zahlen anschauen, um zu sehen, ob ein Muster dahin vorhanden </a:t>
            </a:r>
            <a:r>
              <a:rPr lang="de-DE"/>
              <a:t>ist.  Diese </a:t>
            </a:r>
            <a:r>
              <a:rPr lang="de-DE" dirty="0"/>
              <a:t>Analogie kann man auch auf Regressionsmodelle übertragen: man sollte nicht in der Lage sein, auch nur ein einziges</a:t>
            </a:r>
            <a:r>
              <a:rPr lang="de-DE"/>
              <a:t> Residuum </a:t>
            </a:r>
            <a:r>
              <a:rPr lang="de-DE" dirty="0"/>
              <a:t>vorherzusagen. Wenn in den Residuen ein Muster vorhanden ist, das es uns erlaubt, sie vorherzusagen, deutet dies darauf hin, dass das </a:t>
            </a:r>
            <a:r>
              <a:rPr lang="de-DE" b="0" dirty="0"/>
              <a:t>Regressionsmodell einen systematischen Fehler </a:t>
            </a:r>
            <a:r>
              <a:rPr lang="de-DE" dirty="0"/>
              <a:t>hat.</a:t>
            </a: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a:t>Abb</a:t>
            </a:r>
            <a:r>
              <a:rPr lang="de-DE" baseline="0"/>
              <a:t>. rechts Aus Ames FNN V1.3</a:t>
            </a:r>
          </a:p>
          <a:p>
            <a:endParaRPr lang="de-DE"/>
          </a:p>
          <a:p>
            <a:r>
              <a:rPr lang="de-DE"/>
              <a:t>Abb. Links von https://www.unibw.de/hum-bildungswissenschaft/professuren/swm/methodenskripte/lineare-regression-grundlagen-und-blue-annahmen.pdf, abgerufen 23.05.2023.</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11</a:t>
            </a:fld>
            <a:endParaRPr lang="de-DE"/>
          </a:p>
        </p:txBody>
      </p:sp>
    </p:spTree>
    <p:extLst>
      <p:ext uri="{BB962C8B-B14F-4D97-AF65-F5344CB8AC3E}">
        <p14:creationId xmlns:p14="http://schemas.microsoft.com/office/powerpoint/2010/main" val="537430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Intuitiv ist die Lage (Vorort) mitentscheidend für einen Verkaufspreis. Je Vorort erwarten wir unterschiedliche Mittelwerte. Links zeigt sich dies durch unterschiedliche Steigungen (Koeffizienten). Würden wir aber nicht ein gestaffeltes Muster</a:t>
            </a:r>
            <a:r>
              <a:rPr lang="de-DE" baseline="0"/>
              <a:t> wie bei </a:t>
            </a:r>
            <a:r>
              <a:rPr lang="de-DE"/>
              <a:t>Overall Quality</a:t>
            </a:r>
            <a:r>
              <a:rPr lang="de-DE" baseline="0"/>
              <a:t> erwarten? Der fast gemeinsame Intercept links deutet daraufhin, dass Vororte nur bei höheren Verkaufspreise trennen können. In allen Vororten gibt es fast alle Haustypen. Diese Gemeindegrenzen sind für eine Immobilienbewertung nur bedingt sinnvoll.</a:t>
            </a:r>
            <a:endParaRPr lang="de-DE"/>
          </a:p>
          <a:p>
            <a:pPr marL="171450" indent="-171450">
              <a:buFont typeface="Arial" panose="020B0604020202020204" pitchFamily="34" charset="0"/>
              <a:buChar char="•"/>
            </a:pPr>
            <a:r>
              <a:rPr lang="de-DE"/>
              <a:t>Kann man hoffen, dass die lokalen Regressionen in einem Entscheidungsbaum sinnvolle Gruppen unterteilen? </a:t>
            </a:r>
          </a:p>
          <a:p>
            <a:pPr marL="171450" indent="-171450">
              <a:buFont typeface="Arial" panose="020B0604020202020204" pitchFamily="34" charset="0"/>
              <a:buChar char="•"/>
            </a:pPr>
            <a:endParaRPr lang="de-DE"/>
          </a:p>
          <a:p>
            <a:pPr marL="171450" indent="-171450">
              <a:buFont typeface="Arial" panose="020B0604020202020204" pitchFamily="34" charset="0"/>
              <a:buChar char="•"/>
            </a:pPr>
            <a:endParaRPr lang="de-DE"/>
          </a:p>
          <a:p>
            <a:pPr marL="0" indent="0">
              <a:buFont typeface="Arial" panose="020B0604020202020204" pitchFamily="34" charset="0"/>
              <a:buNone/>
            </a:pPr>
            <a:r>
              <a:rPr lang="de-DE"/>
              <a:t>Aus Ames EDA handcrafted.ipynb</a:t>
            </a:r>
          </a:p>
        </p:txBody>
      </p:sp>
      <p:sp>
        <p:nvSpPr>
          <p:cNvPr id="4" name="Foliennummernplatzhalter 3"/>
          <p:cNvSpPr>
            <a:spLocks noGrp="1"/>
          </p:cNvSpPr>
          <p:nvPr>
            <p:ph type="sldNum" sz="quarter" idx="10"/>
          </p:nvPr>
        </p:nvSpPr>
        <p:spPr/>
        <p:txBody>
          <a:bodyPr/>
          <a:lstStyle/>
          <a:p>
            <a:fld id="{C46A34EA-5938-436D-8788-E6E8D1FD0DF7}" type="slidenum">
              <a:rPr lang="de-DE" smtClean="0"/>
              <a:t>12</a:t>
            </a:fld>
            <a:endParaRPr lang="de-DE"/>
          </a:p>
        </p:txBody>
      </p:sp>
    </p:spTree>
    <p:extLst>
      <p:ext uri="{BB962C8B-B14F-4D97-AF65-F5344CB8AC3E}">
        <p14:creationId xmlns:p14="http://schemas.microsoft.com/office/powerpoint/2010/main" val="1054143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Während man in klassischen linearen Modellen annimmt, dass die Störgröße (die unbeobachtbare Zufallskomponente) normalverteilt ist, kann sie in GLMs eine Verteilung aus der Klasse der Exponentialfamilie besitzen. Diese Verteilungsklasse beinhaltet neben der Normalverteilung auch die Binomial-, Poisson-, Gamma- und inverse Gaußverteilung. </a:t>
            </a:r>
            <a:r>
              <a:rPr lang="de-DE" smtClean="0"/>
              <a:t>Alternativ sind Datentransformationen.</a:t>
            </a:r>
            <a:endParaRPr lang="de-DE"/>
          </a:p>
          <a:p>
            <a:pPr marL="171450" indent="-171450">
              <a:buFont typeface="Arial" panose="020B0604020202020204" pitchFamily="34" charset="0"/>
              <a:buChar char="•"/>
            </a:pPr>
            <a:r>
              <a:rPr lang="de-DE"/>
              <a:t>Auch für kategoriale </a:t>
            </a:r>
            <a:r>
              <a:rPr lang="de-DE" smtClean="0"/>
              <a:t>Daten</a:t>
            </a:r>
          </a:p>
          <a:p>
            <a:pPr marL="171450" indent="-171450">
              <a:buFont typeface="Arial" panose="020B0604020202020204" pitchFamily="34" charset="0"/>
              <a:buChar char="•"/>
            </a:pPr>
            <a:r>
              <a:rPr lang="de-DE" smtClean="0"/>
              <a:t>Counts? -&gt; Poisson Verteilung</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14</a:t>
            </a:fld>
            <a:endParaRPr lang="de-DE"/>
          </a:p>
        </p:txBody>
      </p:sp>
    </p:spTree>
    <p:extLst>
      <p:ext uri="{BB962C8B-B14F-4D97-AF65-F5344CB8AC3E}">
        <p14:creationId xmlns:p14="http://schemas.microsoft.com/office/powerpoint/2010/main" val="3529859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k-NN wurde entwickelt 1951 von Evelyn Fix und Joseph Hodges, jedoch nie veröffentlicht. Siehe https://en.wikipedia.org/wiki/Evelyn_Fix und https://oro.open.ac.uk/28327/, abgerufen 22.05.2022.</a:t>
            </a:r>
          </a:p>
          <a:p>
            <a:pPr marL="171450" indent="-171450">
              <a:buFont typeface="Arial" panose="020B0604020202020204" pitchFamily="34" charset="0"/>
              <a:buChar char="•"/>
            </a:pPr>
            <a:r>
              <a:rPr lang="de-DE"/>
              <a:t>Vorhersage einer neuen Klassifikation  oder eines</a:t>
            </a:r>
            <a:r>
              <a:rPr lang="de-DE" baseline="0"/>
              <a:t> numerischen Wertes bei Regression durch Mittelwertbildung </a:t>
            </a:r>
            <a:r>
              <a:rPr lang="de-DE"/>
              <a:t>durch Mehrheitsentscheidung der Nachbarn</a:t>
            </a:r>
            <a:r>
              <a:rPr lang="de-DE" baseline="0"/>
              <a:t>.</a:t>
            </a:r>
          </a:p>
          <a:p>
            <a:pPr marL="171450" indent="-171450">
              <a:buFont typeface="Arial" panose="020B0604020202020204" pitchFamily="34" charset="0"/>
              <a:buChar char="•"/>
            </a:pPr>
            <a:r>
              <a:rPr lang="de-DE" baseline="0"/>
              <a:t>Gegenpol zu lazy lerner sind eager lerner, die vorab die Datenrepräsentation berechnen und diese Repräsentation zur Vorhersage verwenden. Beispiel eager lerner: Regression, Künstliche Neuronale Netze.</a:t>
            </a:r>
          </a:p>
          <a:p>
            <a:pPr marL="171450" indent="-171450">
              <a:buFont typeface="Arial" panose="020B0604020202020204" pitchFamily="34" charset="0"/>
              <a:buChar char="•"/>
            </a:pPr>
            <a:r>
              <a:rPr lang="de-DE" baseline="0"/>
              <a:t>Große Datenmenge -&gt; schlechte Performanz -&gt; Es gibt je Bibliothek Hyperparameter für quadtree Suchen und andere spatiale (räumliche) Suche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k-NN ist für viele Aufgaben der Bilderkennung überraschend gut. Beispiel: Geländeerkennung von Satelittenbildern. Blau ist Wasser, Grün Wälder, Weiß Wolken.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k-NN auch</a:t>
            </a:r>
            <a:r>
              <a:rPr lang="de-DE" baseline="0"/>
              <a:t> für Schätzung fehlender Werte sinnvoll.</a:t>
            </a:r>
            <a:endParaRPr lang="de-DE"/>
          </a:p>
          <a:p>
            <a:endParaRPr lang="de-DE" baseline="0"/>
          </a:p>
          <a:p>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a:t>Abb. Aus Provost&amp;Fawcett (2017, S.185ff.)</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15</a:t>
            </a:fld>
            <a:endParaRPr lang="de-DE" dirty="0"/>
          </a:p>
        </p:txBody>
      </p:sp>
    </p:spTree>
    <p:extLst>
      <p:ext uri="{BB962C8B-B14F-4D97-AF65-F5344CB8AC3E}">
        <p14:creationId xmlns:p14="http://schemas.microsoft.com/office/powerpoint/2010/main" val="385471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a:p>
          <a:p>
            <a:endParaRPr lang="de-DE" baseline="0"/>
          </a:p>
          <a:p>
            <a:endParaRPr lang="de-D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 Aus </a:t>
            </a:r>
            <a:r>
              <a:rPr lang="de-DE" dirty="0" err="1"/>
              <a:t>Provost&amp;Fawcett</a:t>
            </a:r>
            <a:r>
              <a:rPr lang="de-DE" dirty="0"/>
              <a:t> (2017, S.185ff.)</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16</a:t>
            </a:fld>
            <a:endParaRPr lang="de-DE" dirty="0"/>
          </a:p>
        </p:txBody>
      </p:sp>
    </p:spTree>
    <p:extLst>
      <p:ext uri="{BB962C8B-B14F-4D97-AF65-F5344CB8AC3E}">
        <p14:creationId xmlns:p14="http://schemas.microsoft.com/office/powerpoint/2010/main" val="340753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Normierung auf 1 ist angenehm für eimne lesbare Skala.</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a:t>Tabelle aus </a:t>
            </a:r>
            <a:r>
              <a:rPr lang="de-DE" dirty="0" err="1"/>
              <a:t>Provost&amp;Fawcett</a:t>
            </a:r>
            <a:r>
              <a:rPr lang="de-DE" dirty="0"/>
              <a:t> (2017, S.188)</a:t>
            </a:r>
          </a:p>
          <a:p>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17</a:t>
            </a:fld>
            <a:endParaRPr lang="de-DE" dirty="0"/>
          </a:p>
        </p:txBody>
      </p:sp>
    </p:spTree>
    <p:extLst>
      <p:ext uri="{BB962C8B-B14F-4D97-AF65-F5344CB8AC3E}">
        <p14:creationId xmlns:p14="http://schemas.microsoft.com/office/powerpoint/2010/main" val="303445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900">
                <a:latin typeface="Arial" panose="020B0604020202020204" pitchFamily="34" charset="0"/>
                <a:cs typeface="Arial" panose="020B0604020202020204" pitchFamily="34" charset="0"/>
              </a:rPr>
              <a:t>Wird dieses Scoring Verfahren über alle Daten angewendet (k=n), dann verliert der Hyperparameter k an Relevanz.</a:t>
            </a:r>
          </a:p>
          <a:p>
            <a:pPr marL="171450" indent="-171450">
              <a:buFont typeface="Arial" panose="020B0604020202020204" pitchFamily="34" charset="0"/>
              <a:buChar char="•"/>
            </a:pPr>
            <a:r>
              <a:rPr lang="de-DE" sz="900"/>
              <a:t>Ist </a:t>
            </a:r>
            <a:r>
              <a:rPr lang="de-DE"/>
              <a:t>k = n / 2 für große Datenmengen sinnvoll? Oder SQRT(n)?</a:t>
            </a:r>
            <a:endParaRPr lang="de-DE" sz="900" dirty="0"/>
          </a:p>
          <a:p>
            <a:pPr marL="171450" indent="-171450">
              <a:buFont typeface="Arial" panose="020B0604020202020204" pitchFamily="34" charset="0"/>
              <a:buChar char="•"/>
            </a:pPr>
            <a:endParaRPr lang="de-DE" sz="900" dirty="0"/>
          </a:p>
        </p:txBody>
      </p:sp>
      <p:sp>
        <p:nvSpPr>
          <p:cNvPr id="4" name="Foliennummernplatzhalter 3"/>
          <p:cNvSpPr>
            <a:spLocks noGrp="1"/>
          </p:cNvSpPr>
          <p:nvPr>
            <p:ph type="sldNum" sz="quarter" idx="10"/>
          </p:nvPr>
        </p:nvSpPr>
        <p:spPr/>
        <p:txBody>
          <a:bodyPr/>
          <a:lstStyle/>
          <a:p>
            <a:fld id="{C46A34EA-5938-436D-8788-E6E8D1FD0DF7}" type="slidenum">
              <a:rPr lang="de-DE" smtClean="0"/>
              <a:t>18</a:t>
            </a:fld>
            <a:endParaRPr lang="de-DE" dirty="0"/>
          </a:p>
        </p:txBody>
      </p:sp>
    </p:spTree>
    <p:extLst>
      <p:ext uri="{BB962C8B-B14F-4D97-AF65-F5344CB8AC3E}">
        <p14:creationId xmlns:p14="http://schemas.microsoft.com/office/powerpoint/2010/main" val="3145264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aseline="0"/>
              <a:t>Die Abbildung zeigt ein nicht-lineares Modell. </a:t>
            </a:r>
            <a:r>
              <a:rPr lang="de-DE" baseline="0" dirty="0"/>
              <a:t>Keine lineare Diskriminationsfunktion als Hyperebene, sondern eine wellige Diskriminationsfunktion </a:t>
            </a:r>
            <a:r>
              <a:rPr lang="de-DE" baseline="0"/>
              <a:t>mit Land, Halbinseln und Inseln der Klassen.</a:t>
            </a:r>
            <a:endParaRPr lang="de-DE" baseline="0" dirty="0"/>
          </a:p>
          <a:p>
            <a:pPr marL="171450" indent="-171450">
              <a:buFont typeface="Arial" panose="020B0604020202020204" pitchFamily="34" charset="0"/>
              <a:buChar char="•"/>
            </a:pPr>
            <a:r>
              <a:rPr lang="de-DE" baseline="0"/>
              <a:t>Wie ist die Unterscheidung von Trainings- und Testdaten beim k-NN Verfahren?</a:t>
            </a:r>
            <a:endParaRPr lang="de-DE"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 Aus </a:t>
            </a:r>
            <a:r>
              <a:rPr lang="de-DE" dirty="0" err="1"/>
              <a:t>Provost&amp;Fawcett</a:t>
            </a:r>
            <a:r>
              <a:rPr lang="de-DE" dirty="0"/>
              <a:t> (2017, S.190)</a:t>
            </a:r>
          </a:p>
          <a:p>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19</a:t>
            </a:fld>
            <a:endParaRPr lang="de-DE" dirty="0"/>
          </a:p>
        </p:txBody>
      </p:sp>
    </p:spTree>
    <p:extLst>
      <p:ext uri="{BB962C8B-B14F-4D97-AF65-F5344CB8AC3E}">
        <p14:creationId xmlns:p14="http://schemas.microsoft.com/office/powerpoint/2010/main" val="3830869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Beispiel für zwei Variablen x1, x2.</a:t>
            </a:r>
          </a:p>
          <a:p>
            <a:pPr marL="171450" indent="-171450">
              <a:buFont typeface="Arial" panose="020B0604020202020204" pitchFamily="34" charset="0"/>
              <a:buChar char="•"/>
            </a:pPr>
            <a:r>
              <a:rPr lang="de-DE"/>
              <a:t>K=1 mit Overfitting</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20</a:t>
            </a:fld>
            <a:endParaRPr lang="de-DE"/>
          </a:p>
        </p:txBody>
      </p:sp>
    </p:spTree>
    <p:extLst>
      <p:ext uri="{BB962C8B-B14F-4D97-AF65-F5344CB8AC3E}">
        <p14:creationId xmlns:p14="http://schemas.microsoft.com/office/powerpoint/2010/main" val="202452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Varianz = Quadrierte Abstände in der häufigsten Form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Die Summe der blauen Abweichungsquadrate ist die totale Quadratsumme (Bezug ist der Mittelwert) und die Summe der roten Abweichungsquadrate ist die Residuenquadratsumme (Bezug ist die Regressionsgerade). </a:t>
            </a:r>
          </a:p>
          <a:p>
            <a:endParaRPr lang="de-DE"/>
          </a:p>
          <a:p>
            <a:r>
              <a:rPr lang="de-DE"/>
              <a:t>Abbildung von https://de.wikipedia.org/wiki/Residuenquadratsumme, abgerufen 04.06.2024.</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a:t>
            </a:fld>
            <a:endParaRPr lang="de-DE"/>
          </a:p>
        </p:txBody>
      </p:sp>
    </p:spTree>
    <p:extLst>
      <p:ext uri="{BB962C8B-B14F-4D97-AF65-F5344CB8AC3E}">
        <p14:creationId xmlns:p14="http://schemas.microsoft.com/office/powerpoint/2010/main" val="2532366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aus https://medium.com/30-days-of-machine-learning/day-3-k-nearest-neighbors-and-bias-variance-tradeoff-75f84d515bdb, abgerufen 22.06.2022.</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21</a:t>
            </a:fld>
            <a:endParaRPr lang="de-DE"/>
          </a:p>
        </p:txBody>
      </p:sp>
    </p:spTree>
    <p:extLst>
      <p:ext uri="{BB962C8B-B14F-4D97-AF65-F5344CB8AC3E}">
        <p14:creationId xmlns:p14="http://schemas.microsoft.com/office/powerpoint/2010/main" val="33425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 typeface="+mj-lt"/>
              <a:buAutoNum type="arabicPeriod"/>
            </a:pPr>
            <a:r>
              <a:rPr lang="de-DE"/>
              <a:t>Hyperparameter im Falle einer Regression ist der Polynomgrad. Die Koeffizienten werden aus</a:t>
            </a:r>
            <a:r>
              <a:rPr lang="de-DE" baseline="0"/>
              <a:t> den Daten gelernt.</a:t>
            </a:r>
          </a:p>
          <a:p>
            <a:endParaRPr lang="de-DE" baseline="0"/>
          </a:p>
          <a:p>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a:t>Siehe https://scikit-learn.org/stable/modules/generated/sklearn.neighbors.KNeighborsClassifier.html, abgerufen</a:t>
            </a:r>
            <a:r>
              <a:rPr lang="de-DE" baseline="0"/>
              <a:t> 01.05.2022.</a:t>
            </a: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22</a:t>
            </a:fld>
            <a:endParaRPr lang="de-DE"/>
          </a:p>
        </p:txBody>
      </p:sp>
    </p:spTree>
    <p:extLst>
      <p:ext uri="{BB962C8B-B14F-4D97-AF65-F5344CB8AC3E}">
        <p14:creationId xmlns:p14="http://schemas.microsoft.com/office/powerpoint/2010/main" val="1135798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Siehe Teil 4 Praxis.pptx.</a:t>
            </a:r>
          </a:p>
        </p:txBody>
      </p:sp>
      <p:sp>
        <p:nvSpPr>
          <p:cNvPr id="4" name="Foliennummernplatzhalter 3"/>
          <p:cNvSpPr>
            <a:spLocks noGrp="1"/>
          </p:cNvSpPr>
          <p:nvPr>
            <p:ph type="sldNum" sz="quarter" idx="10"/>
          </p:nvPr>
        </p:nvSpPr>
        <p:spPr/>
        <p:txBody>
          <a:bodyPr/>
          <a:lstStyle/>
          <a:p>
            <a:fld id="{C46A34EA-5938-436D-8788-E6E8D1FD0DF7}" type="slidenum">
              <a:rPr lang="de-DE" smtClean="0"/>
              <a:t>23</a:t>
            </a:fld>
            <a:endParaRPr lang="de-DE"/>
          </a:p>
        </p:txBody>
      </p:sp>
    </p:spTree>
    <p:extLst>
      <p:ext uri="{BB962C8B-B14F-4D97-AF65-F5344CB8AC3E}">
        <p14:creationId xmlns:p14="http://schemas.microsoft.com/office/powerpoint/2010/main" val="36787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Ein gutes Ergebnis mit k-NN gilt überraschend noch besser für die Klassifikation von Wald, Wasser, Bebauung auf RGB-Satellitenbildern! Wals (grün), Wasser (blau), Bebauung (braun, schwarz) sind im Merkmalsraum deutlich getrennt.</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24</a:t>
            </a:fld>
            <a:endParaRPr lang="de-DE"/>
          </a:p>
        </p:txBody>
      </p:sp>
    </p:spTree>
    <p:extLst>
      <p:ext uri="{BB962C8B-B14F-4D97-AF65-F5344CB8AC3E}">
        <p14:creationId xmlns:p14="http://schemas.microsoft.com/office/powerpoint/2010/main" val="803458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Fehler / Verlust- / Kostenfunktionen dienen der Optimierung.</a:t>
            </a:r>
          </a:p>
          <a:p>
            <a:endParaRPr lang="de-DE"/>
          </a:p>
          <a:p>
            <a:r>
              <a:rPr lang="de-DE"/>
              <a:t>Siehe auch </a:t>
            </a:r>
            <a:r>
              <a:rPr lang="en-US">
                <a:hlinkClick r:id="rId3"/>
              </a:rPr>
              <a:t>Introduction to Evaluating Regression Models</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25</a:t>
            </a:fld>
            <a:endParaRPr lang="de-DE"/>
          </a:p>
        </p:txBody>
      </p:sp>
    </p:spTree>
    <p:extLst>
      <p:ext uri="{BB962C8B-B14F-4D97-AF65-F5344CB8AC3E}">
        <p14:creationId xmlns:p14="http://schemas.microsoft.com/office/powerpoint/2010/main" val="2532366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Prävalenz (ein Begriff aus der medizinischen Statistik) ist die Häufigkeit eines Merkmals in der Grundgesamtheit. Beispiel ist</a:t>
            </a:r>
            <a:r>
              <a:rPr lang="de-DE" baseline="0" dirty="0"/>
              <a:t> die Anzahl von Erkrankten pro 100 000 Menschen der </a:t>
            </a:r>
            <a:r>
              <a:rPr lang="de-DE" baseline="0"/>
              <a:t>Bevölkerung. Gilt als </a:t>
            </a:r>
            <a:r>
              <a:rPr lang="de-DE"/>
              <a:t>A-priori-Wahrscheinlichkeit.</a:t>
            </a:r>
          </a:p>
          <a:p>
            <a:endParaRPr lang="de-DE"/>
          </a:p>
          <a:p>
            <a:pPr marL="171450" indent="-171450">
              <a:buFont typeface="Arial" panose="020B0604020202020204" pitchFamily="34" charset="0"/>
              <a:buChar char="•"/>
            </a:pPr>
            <a:r>
              <a:rPr lang="de-DE"/>
              <a:t>i.i.d.: identical and independant</a:t>
            </a:r>
            <a:r>
              <a:rPr lang="de-DE" baseline="0"/>
              <a:t> distributed data</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26</a:t>
            </a:fld>
            <a:endParaRPr lang="de-DE"/>
          </a:p>
        </p:txBody>
      </p:sp>
    </p:spTree>
    <p:extLst>
      <p:ext uri="{BB962C8B-B14F-4D97-AF65-F5344CB8AC3E}">
        <p14:creationId xmlns:p14="http://schemas.microsoft.com/office/powerpoint/2010/main" val="803458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Ein medizinischer Test </a:t>
            </a:r>
            <a:r>
              <a:rPr lang="de-DE"/>
              <a:t>ist mit dem </a:t>
            </a:r>
            <a:r>
              <a:rPr lang="de-DE" baseline="0"/>
              <a:t>Ergebnis </a:t>
            </a:r>
            <a:r>
              <a:rPr lang="de-DE" baseline="0" dirty="0"/>
              <a:t>Krank/nicht </a:t>
            </a:r>
            <a:r>
              <a:rPr lang="de-DE" baseline="0"/>
              <a:t>krank eine </a:t>
            </a:r>
            <a:r>
              <a:rPr lang="de-DE" baseline="0" dirty="0"/>
              <a:t>binäre </a:t>
            </a:r>
            <a:r>
              <a:rPr lang="de-DE" baseline="0"/>
              <a:t>Klassifikation.</a:t>
            </a:r>
          </a:p>
          <a:p>
            <a:pPr marL="171450" indent="-171450">
              <a:buFont typeface="Arial" panose="020B0604020202020204" pitchFamily="34" charset="0"/>
              <a:buChar char="•"/>
            </a:pPr>
            <a:r>
              <a:rPr lang="de-DE" baseline="0"/>
              <a:t>99% Erkrankte erkannt = 99% TP, 1%FP!</a:t>
            </a:r>
            <a:endParaRPr lang="de-DE" dirty="0"/>
          </a:p>
          <a:p>
            <a:pPr marL="171450" indent="-171450">
              <a:buFont typeface="Arial" panose="020B0604020202020204" pitchFamily="34" charset="0"/>
              <a:buChar char="•"/>
            </a:pPr>
            <a:r>
              <a:rPr lang="de-DE"/>
              <a:t>Bei medizinisch</a:t>
            </a:r>
            <a:r>
              <a:rPr lang="de-DE" baseline="0"/>
              <a:t> </a:t>
            </a:r>
            <a:r>
              <a:rPr lang="de-DE"/>
              <a:t>diagnostischen </a:t>
            </a:r>
            <a:r>
              <a:rPr lang="de-DE" dirty="0"/>
              <a:t>Testverfahrens sind die Fachbegriffe:</a:t>
            </a:r>
          </a:p>
          <a:p>
            <a:pPr marL="628650" lvl="1" indent="-171450">
              <a:buFont typeface="Arial" panose="020B0604020202020204" pitchFamily="34" charset="0"/>
              <a:buChar char="•"/>
            </a:pPr>
            <a:r>
              <a:rPr lang="de-DE" dirty="0"/>
              <a:t>Sensitivität: wie viel Prozent ein Test bei tatsächlich Kranken die Krankheit auch erkennt.</a:t>
            </a:r>
          </a:p>
          <a:p>
            <a:pPr marL="628650" lvl="1" indent="-171450">
              <a:buFont typeface="Arial" panose="020B0604020202020204" pitchFamily="34" charset="0"/>
              <a:buChar char="•"/>
            </a:pPr>
            <a:r>
              <a:rPr lang="de-DE" dirty="0"/>
              <a:t>Spezifität:  wie viel Prozent ein Test tatsächlich Gesunde auch als gesund erkennt.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Prävalenz,</a:t>
            </a:r>
            <a:r>
              <a:rPr lang="de-DE" baseline="0" dirty="0"/>
              <a:t> Hintergrundrate, </a:t>
            </a:r>
            <a:r>
              <a:rPr lang="de-DE" baseline="0"/>
              <a:t>Vorwahrscheinlichkeit. D</a:t>
            </a:r>
            <a:r>
              <a:rPr lang="de-DE"/>
              <a:t>ie Häufigkeit eines Merkmals in der Grundgesamtheit. Beispiel ist</a:t>
            </a:r>
            <a:r>
              <a:rPr lang="de-DE" baseline="0"/>
              <a:t> die Anzahl von Erkrankten pro 100 000 Menschen der Bevölkerung.</a:t>
            </a:r>
            <a:endParaRPr lang="de-DE"/>
          </a:p>
          <a:p>
            <a:endParaRPr lang="de-DE" dirty="0"/>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sz="900" dirty="0"/>
              <a:t>Nach Beck-</a:t>
            </a:r>
            <a:r>
              <a:rPr lang="de-DE" sz="900" dirty="0" err="1"/>
              <a:t>Bornholdt</a:t>
            </a:r>
            <a:r>
              <a:rPr lang="de-DE" sz="900" dirty="0"/>
              <a:t>, H.-P., </a:t>
            </a:r>
            <a:r>
              <a:rPr lang="de-DE" sz="900" dirty="0" err="1"/>
              <a:t>Dubben</a:t>
            </a:r>
            <a:r>
              <a:rPr lang="de-DE" sz="900" dirty="0"/>
              <a:t>, H.-H. (1997) Der Hund, der Eier legt. Erkennen von Fehlinformation durch Querdenken., </a:t>
            </a:r>
            <a:r>
              <a:rPr lang="de-DE" sz="900" dirty="0" err="1"/>
              <a:t>rororo</a:t>
            </a:r>
            <a:r>
              <a:rPr lang="de-DE" sz="900" dirty="0"/>
              <a:t> Taschenbuch 60359</a:t>
            </a:r>
          </a:p>
          <a:p>
            <a:pPr marL="0" marR="0" indent="0" algn="l" defTabSz="914400" rtl="0" eaLnBrk="1" fontAlgn="auto" latinLnBrk="0" hangingPunct="1">
              <a:lnSpc>
                <a:spcPct val="100000"/>
              </a:lnSpc>
              <a:spcBef>
                <a:spcPts val="0"/>
              </a:spcBef>
              <a:spcAft>
                <a:spcPts val="0"/>
              </a:spcAft>
              <a:buClrTx/>
              <a:buSzTx/>
              <a:buFontTx/>
              <a:buNone/>
              <a:tabLst/>
              <a:defRPr/>
            </a:pPr>
            <a:endParaRPr lang="de-DE" sz="900" dirty="0"/>
          </a:p>
          <a:p>
            <a:r>
              <a:rPr lang="de-DE" dirty="0" err="1"/>
              <a:t>Frochte</a:t>
            </a:r>
            <a:r>
              <a:rPr lang="de-DE" dirty="0"/>
              <a:t> (2021, S.81)</a:t>
            </a:r>
            <a:r>
              <a:rPr lang="de-DE" baseline="0" dirty="0"/>
              <a:t> </a:t>
            </a:r>
            <a:r>
              <a:rPr lang="de-DE" dirty="0"/>
              <a:t>zu Coron</a:t>
            </a:r>
            <a:r>
              <a:rPr lang="de-DE" baseline="0" dirty="0"/>
              <a:t>a; „Wie gut muss ein Test sein, damit in einer Stadt wie Siegen (106000 Einwohner) das Ende der Pandemie ausgerufen werden kann?“ RKI gibt für den PCR-Test 99,999% an als </a:t>
            </a:r>
            <a:r>
              <a:rPr lang="de-DE" dirty="0"/>
              <a:t>Sensitivität und Spezifität</a:t>
            </a:r>
            <a:r>
              <a:rPr lang="de-DE" baseline="0" dirty="0"/>
              <a:t>.</a:t>
            </a:r>
          </a:p>
          <a:p>
            <a:r>
              <a:rPr lang="de-DE" dirty="0" err="1"/>
              <a:t>Frochte</a:t>
            </a:r>
            <a:r>
              <a:rPr lang="de-DE" dirty="0"/>
              <a:t> Webinar Maschinelles Lernen -- Naiver </a:t>
            </a:r>
            <a:r>
              <a:rPr lang="de-DE" dirty="0" err="1"/>
              <a:t>Bayes-Klassifikator</a:t>
            </a:r>
            <a:r>
              <a:rPr lang="de-DE" dirty="0"/>
              <a:t> für kontinuierliche Merkmale, www.youtube.com/watch?v=1uJdgvEpwuE ab 16:45 </a:t>
            </a:r>
          </a:p>
          <a:p>
            <a:endParaRPr lang="de-DE" dirty="0"/>
          </a:p>
          <a:p>
            <a:r>
              <a:rPr lang="de-DE" dirty="0"/>
              <a:t>Siehe auch </a:t>
            </a:r>
            <a:r>
              <a:rPr lang="de-DE" baseline="0" dirty="0"/>
              <a:t>Grus (2017, S.156) am Beispiel „</a:t>
            </a:r>
            <a:r>
              <a:rPr lang="de-DE" baseline="0" err="1"/>
              <a:t>Lukemania</a:t>
            </a:r>
            <a:r>
              <a:rPr lang="de-DE" baseline="0"/>
              <a:t>“.</a:t>
            </a:r>
          </a:p>
          <a:p>
            <a:endParaRPr lang="de-DE" baseline="0"/>
          </a:p>
          <a:p>
            <a:r>
              <a:rPr lang="de-DE"/>
              <a:t>Siehe auch KI-Campus</a:t>
            </a:r>
            <a:r>
              <a:rPr lang="de-DE" baseline="0"/>
              <a:t> </a:t>
            </a:r>
            <a:r>
              <a:rPr lang="de-DE"/>
              <a:t>(2023) Kurs </a:t>
            </a:r>
            <a:r>
              <a:rPr lang="en-US"/>
              <a:t>Data-Informed Decision-Making in a Pandemic, Abschnitt Diagnostic Tests, </a:t>
            </a:r>
            <a:r>
              <a:rPr lang="de-DE"/>
              <a:t>learn.ki-campus.org/courses/data-driven-decisions/items/5PUN7QbqiOCjDEzg38BAFm</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27</a:t>
            </a:fld>
            <a:endParaRPr lang="de-DE"/>
          </a:p>
        </p:txBody>
      </p:sp>
    </p:spTree>
    <p:extLst>
      <p:ext uri="{BB962C8B-B14F-4D97-AF65-F5344CB8AC3E}">
        <p14:creationId xmlns:p14="http://schemas.microsoft.com/office/powerpoint/2010/main" val="2550492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90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90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90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90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900"/>
              <a:t>Nach Beck-Bornholdt, H.-P., Dubben, H.-H. (1997) Der Hund, der Eier legt. Erkennen von Fehlinformation durch Querdenken., rororo Taschenbuch 60359</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28</a:t>
            </a:fld>
            <a:endParaRPr lang="de-DE"/>
          </a:p>
        </p:txBody>
      </p:sp>
    </p:spTree>
    <p:extLst>
      <p:ext uri="{BB962C8B-B14F-4D97-AF65-F5344CB8AC3E}">
        <p14:creationId xmlns:p14="http://schemas.microsoft.com/office/powerpoint/2010/main" val="393284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Berchnung</a:t>
            </a:r>
            <a:r>
              <a:rPr lang="de-DE" baseline="0" dirty="0"/>
              <a:t> auch möglich durch die </a:t>
            </a:r>
            <a:r>
              <a:rPr lang="de-DE" baseline="0" dirty="0" err="1"/>
              <a:t>Bayes‘sche</a:t>
            </a:r>
            <a:r>
              <a:rPr lang="de-DE" baseline="0" dirty="0"/>
              <a:t> bedingte Wahrscheinlichkeit. Siehe https://erfolgsformeln.uni-wuppertal.de/fileadmin/mathe/erfolgsformeln/SampleChapters/Bayes.pdf, abgerufen 22.06.2022. Oder https://www.schulentwicklung.nrw.de/materialdatenbank/material/download/6332 , abgerufen 22.06.2022.</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29</a:t>
            </a:fld>
            <a:endParaRPr lang="de-DE"/>
          </a:p>
        </p:txBody>
      </p:sp>
    </p:spTree>
    <p:extLst>
      <p:ext uri="{BB962C8B-B14F-4D97-AF65-F5344CB8AC3E}">
        <p14:creationId xmlns:p14="http://schemas.microsoft.com/office/powerpoint/2010/main" val="2490568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Auch confusion</a:t>
            </a:r>
            <a:r>
              <a:rPr lang="de-DE" baseline="0"/>
              <a:t> matrix oder Vierfeldertafel genannt. Achtung: Actual Values als Y und Predicted als X ist nicht genormt.</a:t>
            </a:r>
            <a:endParaRPr lang="de-DE"/>
          </a:p>
          <a:p>
            <a:pPr marL="171450" indent="-171450">
              <a:buFont typeface="Arial" panose="020B0604020202020204" pitchFamily="34" charset="0"/>
              <a:buChar char="•"/>
            </a:pPr>
            <a:r>
              <a:rPr lang="de-DE"/>
              <a:t>Möglichkeitsraum</a:t>
            </a:r>
            <a:r>
              <a:rPr lang="de-DE" baseline="0"/>
              <a:t> einer binären Klassifikation</a:t>
            </a:r>
          </a:p>
          <a:p>
            <a:pPr marL="171450" indent="-171450">
              <a:buFont typeface="Arial" panose="020B0604020202020204" pitchFamily="34" charset="0"/>
              <a:buChar char="•"/>
            </a:pPr>
            <a:r>
              <a:rPr lang="de-DE" baseline="0"/>
              <a:t>Type I und II error aus der induktiven Statistik.</a:t>
            </a:r>
            <a:endParaRPr lang="de-DE"/>
          </a:p>
          <a:p>
            <a:pPr marL="171450" indent="-171450">
              <a:buFont typeface="Arial" panose="020B0604020202020204" pitchFamily="34" charset="0"/>
              <a:buChar char="•"/>
            </a:pPr>
            <a:r>
              <a:rPr lang="de-DE"/>
              <a:t>Nullhypothese fälschlich ablehnen = Fehler erster Art = </a:t>
            </a:r>
            <a:r>
              <a:rPr lang="el-GR"/>
              <a:t>α</a:t>
            </a:r>
            <a:r>
              <a:rPr lang="de-DE"/>
              <a:t> Fehler = </a:t>
            </a:r>
            <a:r>
              <a:rPr lang="de-DE" b="1"/>
              <a:t>falscher Alarm, Fehlalarm </a:t>
            </a:r>
            <a:r>
              <a:rPr lang="de-DE"/>
              <a:t>= Falsch Positiv = false positive. Überschätzung.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Nullhypothese fälschlich beibehalten= Fehler zweiter Art = </a:t>
            </a:r>
            <a:r>
              <a:rPr lang="el-GR"/>
              <a:t>β</a:t>
            </a:r>
            <a:r>
              <a:rPr lang="de-DE"/>
              <a:t> Fehler = </a:t>
            </a:r>
            <a:r>
              <a:rPr lang="de-DE" b="1"/>
              <a:t>versäumte Gelegenheit, Blindgänger </a:t>
            </a:r>
            <a:r>
              <a:rPr lang="de-DE"/>
              <a:t>= Falsch Negativ= false negative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FP und FN sind spannend!</a:t>
            </a:r>
          </a:p>
          <a:p>
            <a:pPr marL="171450" indent="-171450">
              <a:buFont typeface="Arial" panose="020B0604020202020204" pitchFamily="34" charset="0"/>
              <a:buChar char="•"/>
            </a:pPr>
            <a:r>
              <a:rPr lang="de-DE"/>
              <a:t>Beispiele: </a:t>
            </a:r>
          </a:p>
          <a:p>
            <a:pPr marL="628650" lvl="1" indent="-171450">
              <a:buFont typeface="Arial" panose="020B0604020202020204" pitchFamily="34" charset="0"/>
              <a:buChar char="•"/>
            </a:pPr>
            <a:r>
              <a:rPr lang="de-DE"/>
              <a:t>FP: Patient wird als krank getestet, ist aber gesund.  Bild eines Hundes wird als Katze klassifiziert.</a:t>
            </a:r>
          </a:p>
          <a:p>
            <a:pPr marL="628650" lvl="1" indent="-171450">
              <a:buFont typeface="Arial" panose="020B0604020202020204" pitchFamily="34" charset="0"/>
              <a:buChar char="•"/>
            </a:pPr>
            <a:r>
              <a:rPr lang="de-DE"/>
              <a:t>FN: Flugpassagier hat eine Bombe, die aber</a:t>
            </a:r>
            <a:r>
              <a:rPr lang="de-DE" baseline="0"/>
              <a:t> nicht erkannt wird.</a:t>
            </a:r>
            <a:endParaRPr lang="de-DE"/>
          </a:p>
          <a:p>
            <a:endParaRPr lang="de-DE"/>
          </a:p>
          <a:p>
            <a:r>
              <a:rPr lang="de-DE"/>
              <a:t>Abbildung aus https://indhumathychelliah.com/2020/12/23/confusion-matrix%E2%80%8A-%E2%80%8Aclearly-explained/, abgerufen 15.07.2024.</a:t>
            </a:r>
          </a:p>
        </p:txBody>
      </p:sp>
      <p:sp>
        <p:nvSpPr>
          <p:cNvPr id="4" name="Foliennummernplatzhalter 3"/>
          <p:cNvSpPr>
            <a:spLocks noGrp="1"/>
          </p:cNvSpPr>
          <p:nvPr>
            <p:ph type="sldNum" sz="quarter" idx="10"/>
          </p:nvPr>
        </p:nvSpPr>
        <p:spPr/>
        <p:txBody>
          <a:bodyPr/>
          <a:lstStyle/>
          <a:p>
            <a:fld id="{C46A34EA-5938-436D-8788-E6E8D1FD0DF7}" type="slidenum">
              <a:rPr lang="de-DE" smtClean="0"/>
              <a:t>30</a:t>
            </a:fld>
            <a:endParaRPr lang="de-DE"/>
          </a:p>
        </p:txBody>
      </p:sp>
    </p:spTree>
    <p:extLst>
      <p:ext uri="{BB962C8B-B14F-4D97-AF65-F5344CB8AC3E}">
        <p14:creationId xmlns:p14="http://schemas.microsoft.com/office/powerpoint/2010/main" val="2805599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Abbildung mit 1 (bivariater Fall) und 2 (multivariat) erklärenden Variablen</a:t>
            </a:r>
          </a:p>
          <a:p>
            <a:pPr marL="171450" indent="-171450">
              <a:buFont typeface="Arial" panose="020B0604020202020204" pitchFamily="34" charset="0"/>
              <a:buChar char="•"/>
            </a:pPr>
            <a:r>
              <a:rPr lang="de-DE"/>
              <a:t>Hier nur lineare Regression, keine der Variante</a:t>
            </a:r>
            <a:r>
              <a:rPr lang="de-DE" baseline="0"/>
              <a:t> wie höhere Polynomgrade, logistische R., symbolische R. isotonische R., Quantilsregression, Multivariate Adaptive Regression Splines (MARS).</a:t>
            </a:r>
            <a:endParaRPr lang="de-DE"/>
          </a:p>
          <a:p>
            <a:endParaRPr lang="de-DE"/>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a:t>
            </a:fld>
            <a:endParaRPr lang="de-DE"/>
          </a:p>
        </p:txBody>
      </p:sp>
    </p:spTree>
    <p:extLst>
      <p:ext uri="{BB962C8B-B14F-4D97-AF65-F5344CB8AC3E}">
        <p14:creationId xmlns:p14="http://schemas.microsoft.com/office/powerpoint/2010/main" val="25033626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Wie gut werden Richtige und Nichtrichtige erkannt?</a:t>
            </a:r>
          </a:p>
          <a:p>
            <a:pPr marL="171450" indent="-171450">
              <a:buFont typeface="Arial" panose="020B0604020202020204" pitchFamily="34" charset="0"/>
              <a:buChar char="•"/>
            </a:pPr>
            <a:r>
              <a:rPr lang="de-DE"/>
              <a:t>Beispiel Waffenkontrolle: Wenn eine</a:t>
            </a:r>
            <a:r>
              <a:rPr lang="de-DE" baseline="0"/>
              <a:t> bequeme Sicherheitskraft auf Waffen kontrollieren soll und ohne weitere Untersuchung immer von keiner Waffe ausgeht, wird er eine sehr hohe Genauigkeit erreichen.</a:t>
            </a:r>
          </a:p>
          <a:p>
            <a:pPr marL="171450" indent="-171450">
              <a:buFont typeface="Arial" panose="020B0604020202020204" pitchFamily="34" charset="0"/>
              <a:buChar char="•"/>
            </a:pPr>
            <a:r>
              <a:rPr lang="de-DE" baseline="0"/>
              <a:t>Wir sprechen hier über die </a:t>
            </a:r>
            <a:r>
              <a:rPr lang="de-DE"/>
              <a:t>Genauigkeit in Klassifikationen,</a:t>
            </a:r>
            <a:r>
              <a:rPr lang="de-DE" baseline="0"/>
              <a:t> nicht der Meßtechnik.</a:t>
            </a:r>
            <a:endParaRPr lang="de-DE"/>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31</a:t>
            </a:fld>
            <a:endParaRPr lang="de-DE"/>
          </a:p>
        </p:txBody>
      </p:sp>
    </p:spTree>
    <p:extLst>
      <p:ext uri="{BB962C8B-B14F-4D97-AF65-F5344CB8AC3E}">
        <p14:creationId xmlns:p14="http://schemas.microsoft.com/office/powerpoint/2010/main" val="3406081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Recall, Sensitivität, Wiedererkennungsrate, TPR (True Positive Rate) : Wie gut werden die Treffer / Erkrankte erkannt? Bei Krebsdiagnose solle Recall 100% erreicht werden, da jeder FN eine</a:t>
            </a:r>
            <a:r>
              <a:rPr lang="de-DE" baseline="0"/>
              <a:t> nicht erkannter Krebs bedeutet</a:t>
            </a:r>
            <a:r>
              <a:rPr lang="de-DE"/>
              <a:t>. </a:t>
            </a:r>
          </a:p>
          <a:p>
            <a:pPr marL="171450" indent="-171450">
              <a:buFont typeface="Arial" panose="020B0604020202020204" pitchFamily="34" charset="0"/>
              <a:buChar char="•"/>
            </a:pPr>
            <a:r>
              <a:rPr lang="de-DE"/>
              <a:t>Precision: Anteil</a:t>
            </a:r>
            <a:r>
              <a:rPr lang="de-DE" baseline="0"/>
              <a:t> der relevanten Treffer. Bei der Spamidentifikation von Emails sollte FP 0 sein, da diese Email als Spam erst mal verloren sind.</a:t>
            </a:r>
          </a:p>
          <a:p>
            <a:pPr marL="171450" indent="-171450">
              <a:buFont typeface="Arial" panose="020B0604020202020204" pitchFamily="34" charset="0"/>
              <a:buChar char="•"/>
            </a:pPr>
            <a:r>
              <a:rPr lang="de-DE"/>
              <a:t>Recall und Precision sind gegenläufige Gütemaße. </a:t>
            </a:r>
            <a:endParaRPr lang="de-DE" baseline="0"/>
          </a:p>
          <a:p>
            <a:pPr marL="171450" indent="-171450">
              <a:buFont typeface="Arial" panose="020B0604020202020204" pitchFamily="34" charset="0"/>
              <a:buChar char="•"/>
            </a:pPr>
            <a:r>
              <a:rPr lang="de-DE"/>
              <a:t>Slang der medizinisch diagnostischen Tests: Eine Untersuchung, die erkrankte Personen sehr zuverlässig als krank („positiv“) erkennt, hat eine hohe „ </a:t>
            </a:r>
            <a:r>
              <a:rPr lang="de-DE" b="1"/>
              <a:t>Sensitivität</a:t>
            </a:r>
            <a:r>
              <a:rPr lang="de-DE"/>
              <a:t>“. Das heißt, sie übersieht kaum erkrankte Personen. Ein Test, der gesunde Personen zuverlässig als gesund („negativ“) einstuft, hat eine hohe „ </a:t>
            </a:r>
            <a:r>
              <a:rPr lang="de-DE" b="1"/>
              <a:t>Spezifität</a:t>
            </a:r>
            <a:r>
              <a:rPr lang="de-DE"/>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Ein Modell muss zusätzlich bewertet werden nach den </a:t>
            </a:r>
            <a:r>
              <a:rPr lang="de-DE" b="1"/>
              <a:t>Kosten</a:t>
            </a:r>
            <a:r>
              <a:rPr lang="de-DE"/>
              <a:t> der FP und FN. Ist das Ergebnis einer Klassifikation ein Flugzeugabschuss im Krieg, dann sind FP „friendly fire“. FN sind teuer, weil ein Bomber durch die Abwehr gelangt.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1"/>
              <a:t>False</a:t>
            </a:r>
            <a:r>
              <a:rPr lang="de-DE" b="1" baseline="0"/>
              <a:t> positive paradox </a:t>
            </a:r>
            <a:r>
              <a:rPr lang="de-DE" baseline="0"/>
              <a:t>: Wenn die Prävalenz der untersuchten Klasse geringer ist, als die FP Rate, dann haben Tests im individuellen Fall eine hohe Wahrscheinlichkeit richtig zu sein, aber insgesamt werden mehr FP als TP entdeckt. Siehe oben die 2000.</a:t>
            </a: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https://indhumathychelliah.com/2020/12/23/confusion-matrix%E2%80%8A-%E2%80%8Aclearly-explained/, abgerufen 15.07.2024.</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32</a:t>
            </a:fld>
            <a:endParaRPr lang="de-DE"/>
          </a:p>
        </p:txBody>
      </p:sp>
    </p:spTree>
    <p:extLst>
      <p:ext uri="{BB962C8B-B14F-4D97-AF65-F5344CB8AC3E}">
        <p14:creationId xmlns:p14="http://schemas.microsoft.com/office/powerpoint/2010/main" val="3406081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Kostenfunktion</a:t>
            </a:r>
          </a:p>
          <a:p>
            <a:pPr marL="171450" indent="-171450">
              <a:buFont typeface="Arial" panose="020B0604020202020204" pitchFamily="34" charset="0"/>
              <a:buChar char="•"/>
            </a:pPr>
            <a:r>
              <a:rPr lang="de-DE"/>
              <a:t>Beispiel Gutscheine</a:t>
            </a:r>
            <a:r>
              <a:rPr lang="de-DE" baseline="0"/>
              <a:t> für kaufunwillige Kunden: FP mit Kosten für Gutscheinangebot, FN mit Kosten für engangenen Umsatz * Kaufwahrscheinlichkeit.</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33</a:t>
            </a:fld>
            <a:endParaRPr lang="de-DE"/>
          </a:p>
        </p:txBody>
      </p:sp>
    </p:spTree>
    <p:extLst>
      <p:ext uri="{BB962C8B-B14F-4D97-AF65-F5344CB8AC3E}">
        <p14:creationId xmlns:p14="http://schemas.microsoft.com/office/powerpoint/2010/main" val="803458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1"/>
              <a:t>F</a:t>
            </a:r>
            <a:r>
              <a:rPr lang="de-DE" b="1" baseline="-25000"/>
              <a:t>1</a:t>
            </a:r>
            <a:r>
              <a:rPr lang="de-DE" b="1"/>
              <a:t>-score</a:t>
            </a:r>
            <a:r>
              <a:rPr lang="de-DE"/>
              <a:t> : Das harmonisches Mittel glättet Ausreißer und vereint die gegenläufigen Gütemaße von Recall und Precision. Der F1 score ist auf [0..1] normiert. Hoher F1 Wert ist immer auch hohe Präzision und Recall. Nachteil ist die Gleichgewichtung von FP und FN (ohne deren Kosten zu berücksichtigen).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Two commonly used values for </a:t>
            </a:r>
            <a:r>
              <a:rPr lang="en-US">
                <a:effectLst/>
              </a:rPr>
              <a:t>β </a:t>
            </a:r>
            <a:r>
              <a:rPr lang="en-US"/>
              <a:t>are 2, which weighs recall higher than precision, and 0.5, which weighs recall lower than precision.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MCC</a:t>
            </a:r>
            <a:r>
              <a:rPr lang="en-US"/>
              <a:t> coefficient of +1 represents a perfect prediction, 0 an average random prediction and -1 an inverse prediction.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Welche Gütemaße werden Sie diskutieren, wenn Ihre Bachelorarbeit auf eine Minimierung der falsch positiven Ergebnisse zielt?</a:t>
            </a:r>
            <a:endParaRPr lang="de-DE"/>
          </a:p>
          <a:p>
            <a:endParaRPr lang="de-DE"/>
          </a:p>
          <a:p>
            <a:r>
              <a:rPr lang="en-US"/>
              <a:t>Chicco, Davide et al. (2020) The advantages of the Matthews correlation coefficient (MCC) over F1 score and accuracy in binary classification evaluation, BMC Genomics Vol. 21, Springer Nature, </a:t>
            </a:r>
            <a:r>
              <a:rPr lang="de-DE"/>
              <a:t>https://bmcgenomics.biomedcentral.com/articles/10.1186/s12864-019-6413-7, abgerufen</a:t>
            </a:r>
            <a:r>
              <a:rPr lang="de-DE" baseline="0"/>
              <a:t> 22.12.2023</a:t>
            </a:r>
          </a:p>
          <a:p>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t>Chicco, Davide et al. (2023) The Matthews correlation coefficient (MCC) should replace the ROC AUC as the standard metric for assessing binary classification, BioData Mining, Vol.</a:t>
            </a:r>
            <a:r>
              <a:rPr lang="en-US" baseline="0"/>
              <a:t> 16</a:t>
            </a:r>
            <a:r>
              <a:rPr lang="de-DE"/>
              <a:t>, abgerufen</a:t>
            </a:r>
            <a:r>
              <a:rPr lang="de-DE" baseline="0"/>
              <a:t> 22.12.2023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34</a:t>
            </a:fld>
            <a:endParaRPr lang="de-DE"/>
          </a:p>
        </p:txBody>
      </p:sp>
    </p:spTree>
    <p:extLst>
      <p:ext uri="{BB962C8B-B14F-4D97-AF65-F5344CB8AC3E}">
        <p14:creationId xmlns:p14="http://schemas.microsoft.com/office/powerpoint/2010/main" val="2499154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
            </a:r>
            <a:r>
              <a:rPr lang="de-DE" dirty="0" err="1"/>
              <a:t>Denauigkeit</a:t>
            </a:r>
            <a:r>
              <a:rPr lang="de-DE" dirty="0"/>
              <a:t> (</a:t>
            </a:r>
            <a:r>
              <a:rPr lang="de-DE" dirty="0" err="1"/>
              <a:t>Korrektklassifikationsrate</a:t>
            </a:r>
            <a:r>
              <a:rPr lang="de-DE" dirty="0"/>
              <a:t>) ist die Summe der Diagonalen in der Wahrheitsmatrix.</a:t>
            </a:r>
          </a:p>
          <a:p>
            <a:endParaRPr lang="de-DE" dirty="0"/>
          </a:p>
          <a:p>
            <a:endParaRPr lang="de-DE" dirty="0"/>
          </a:p>
          <a:p>
            <a:r>
              <a:rPr lang="de-DE" dirty="0"/>
              <a:t>Aus </a:t>
            </a:r>
            <a:r>
              <a:rPr lang="de-DE" dirty="0" err="1"/>
              <a:t>Frochte</a:t>
            </a:r>
            <a:r>
              <a:rPr lang="de-DE" dirty="0"/>
              <a:t> (2018)</a:t>
            </a:r>
            <a:r>
              <a:rPr lang="de-DE" baseline="0" dirty="0"/>
              <a:t> Neuronale Netze mit </a:t>
            </a:r>
            <a:r>
              <a:rPr lang="de-DE" baseline="0" dirty="0" err="1"/>
              <a:t>Keras</a:t>
            </a:r>
            <a:r>
              <a:rPr lang="de-DE" baseline="0" dirty="0"/>
              <a:t> -- in a </a:t>
            </a:r>
            <a:r>
              <a:rPr lang="de-DE" baseline="0" dirty="0" err="1"/>
              <a:t>Nutshell</a:t>
            </a:r>
            <a:r>
              <a:rPr lang="de-DE" baseline="0" dirty="0"/>
              <a:t> -- (Teil 2 von 2) </a:t>
            </a:r>
            <a:r>
              <a:rPr lang="de-DE" dirty="0"/>
              <a:t>https://www.youtube.com/watch?v=JgdElYNAN5k, abgerufen 12.03.2022.</a:t>
            </a:r>
          </a:p>
        </p:txBody>
      </p:sp>
      <p:sp>
        <p:nvSpPr>
          <p:cNvPr id="4" name="Foliennummernplatzhalter 3"/>
          <p:cNvSpPr>
            <a:spLocks noGrp="1"/>
          </p:cNvSpPr>
          <p:nvPr>
            <p:ph type="sldNum" sz="quarter" idx="10"/>
          </p:nvPr>
        </p:nvSpPr>
        <p:spPr/>
        <p:txBody>
          <a:bodyPr/>
          <a:lstStyle/>
          <a:p>
            <a:fld id="{C46A34EA-5938-436D-8788-E6E8D1FD0DF7}" type="slidenum">
              <a:rPr lang="de-DE" smtClean="0"/>
              <a:t>35</a:t>
            </a:fld>
            <a:endParaRPr lang="de-DE"/>
          </a:p>
        </p:txBody>
      </p:sp>
    </p:spTree>
    <p:extLst>
      <p:ext uri="{BB962C8B-B14F-4D97-AF65-F5344CB8AC3E}">
        <p14:creationId xmlns:p14="http://schemas.microsoft.com/office/powerpoint/2010/main" val="814046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Die TPR und FPR werden für verschiedene Schwellenwerte der Klassenentscheidung berechnet.</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36</a:t>
            </a:fld>
            <a:endParaRPr lang="de-DE"/>
          </a:p>
        </p:txBody>
      </p:sp>
    </p:spTree>
    <p:extLst>
      <p:ext uri="{BB962C8B-B14F-4D97-AF65-F5344CB8AC3E}">
        <p14:creationId xmlns:p14="http://schemas.microsoft.com/office/powerpoint/2010/main" val="228635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Baum: Knoten und Blätter.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Ein Entscheidungsbaum unterteilt eine Datenmenge nach Regeln, um am Ende der Blätter möglichst eindeutig die Zielvariable zu bestimmen.</a:t>
            </a:r>
          </a:p>
          <a:p>
            <a:pPr marL="171450" indent="-171450">
              <a:buFont typeface="Arial" panose="020B0604020202020204" pitchFamily="34" charset="0"/>
              <a:buChar char="•"/>
            </a:pPr>
            <a:r>
              <a:rPr lang="de-DE"/>
              <a:t>Wenn-Dann Bäume. Manuell aufgebaut als Expertensysteme bekannt. Expertensysteme sind im ersten KI-Winter in den 1970er und frühren</a:t>
            </a:r>
            <a:r>
              <a:rPr lang="de-DE" baseline="0"/>
              <a:t> </a:t>
            </a:r>
            <a:r>
              <a:rPr lang="de-DE"/>
              <a:t>1980er Jahren stark entwickelt worden und noch noch in Teilbereichen wichtig (Medizin,</a:t>
            </a:r>
            <a:r>
              <a:rPr lang="de-DE" baseline="0"/>
              <a:t> Maschineninstandhaltung). Expertensystemen werden unter Anderem ursächlich für den Schwarzen Montag 19.10.1987 an den weltweiten Börsen angesehen. Nachteil ist der manuelle Änderungsaufwand.</a:t>
            </a:r>
            <a:endParaRPr lang="de-DE" dirty="0"/>
          </a:p>
          <a:p>
            <a:pPr marL="171450" indent="-171450">
              <a:buFont typeface="Arial" panose="020B0604020202020204" pitchFamily="34" charset="0"/>
              <a:buChar char="•"/>
            </a:pPr>
            <a:r>
              <a:rPr lang="de-DE" baseline="0"/>
              <a:t>Expertensysteme für den IT Support am Helddesk sind in den 1980zigern gescheitert, da nur in den USA der Markt groß genug war, um den Personalaufwand für die ersten Produkte zu bezahlen. Eine Übertragung ins Deutsche hat nicht stattgefunden, da zudem die Produktlandschaft in den USA sich von Deutschland deutlich unterschied (Beispiel Wordperfect und Microsoft Word).</a:t>
            </a:r>
          </a:p>
          <a:p>
            <a:pPr marL="171450" indent="-171450">
              <a:buFont typeface="Arial" panose="020B0604020202020204" pitchFamily="34" charset="0"/>
              <a:buChar char="•"/>
            </a:pPr>
            <a:r>
              <a:rPr lang="de-DE"/>
              <a:t>Entscheidungsbäume finden sich auch in Verwaltungsvorschriften, Audit</a:t>
            </a:r>
            <a:r>
              <a:rPr lang="de-DE" baseline="0"/>
              <a:t>richtlinien, Erklärung von Autounfällen,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Neues Datenkonzept Entropie und Nutzen zur Merkmalsauswahl</a:t>
            </a:r>
            <a:r>
              <a:rPr lang="de-DE" baseline="0"/>
              <a:t> für Klassifikationen, aber auch für Regressionen.</a:t>
            </a:r>
            <a:endParaRPr lang="de-DE"/>
          </a:p>
          <a:p>
            <a:pPr marL="171450" indent="-171450">
              <a:buFont typeface="Arial" panose="020B0604020202020204" pitchFamily="34" charset="0"/>
              <a:buChar char="•"/>
            </a:pPr>
            <a:endParaRPr lang="de-DE"/>
          </a:p>
          <a:p>
            <a:endParaRPr lang="de-DE" dirty="0"/>
          </a:p>
          <a:p>
            <a:r>
              <a:rPr lang="de-DE" dirty="0" err="1"/>
              <a:t>Abb</a:t>
            </a:r>
            <a:r>
              <a:rPr lang="de-DE" dirty="0"/>
              <a:t> aus https://de.wikipedia.org/wiki/Entscheidungsbaum, abgerufen 01.10.2022</a:t>
            </a:r>
          </a:p>
        </p:txBody>
      </p:sp>
      <p:sp>
        <p:nvSpPr>
          <p:cNvPr id="4" name="Foliennummernplatzhalter 3"/>
          <p:cNvSpPr>
            <a:spLocks noGrp="1"/>
          </p:cNvSpPr>
          <p:nvPr>
            <p:ph type="sldNum" sz="quarter" idx="10"/>
          </p:nvPr>
        </p:nvSpPr>
        <p:spPr/>
        <p:txBody>
          <a:bodyPr/>
          <a:lstStyle/>
          <a:p>
            <a:fld id="{C46A34EA-5938-436D-8788-E6E8D1FD0DF7}" type="slidenum">
              <a:rPr lang="de-DE" smtClean="0"/>
              <a:t>37</a:t>
            </a:fld>
            <a:endParaRPr lang="de-DE"/>
          </a:p>
        </p:txBody>
      </p:sp>
    </p:spTree>
    <p:extLst>
      <p:ext uri="{BB962C8B-B14F-4D97-AF65-F5344CB8AC3E}">
        <p14:creationId xmlns:p14="http://schemas.microsoft.com/office/powerpoint/2010/main" val="2463577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Die -/+ Zeichen stehen für eine binäre Ausprägung einer Zielvariablen, wie z.B. Baum trägt Früchte oder nicht, Patient ist erkrankt oder nicht erkrankt.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Jeder Zustand (Kreis) bestimmt p1 und p2 als die Häufigkeiten / Wahrscheinlichkeitsverteilungen für die Klassen + und -. Wie wird p1 für einen Kreis des Diagramms berechnet?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Entropie in der Physik bezieht sich auf Ordnung und Unordnung und, im klassischen Beispiel, auf die Durchmischung von zwei Gasen. Also ähnlich, da Klassifikationen Ordnung schaffen sollen. Umso durchmischter, umso unsicher die Vorhersage eines neuen Datenpunktes-</a:t>
            </a:r>
            <a:endParaRPr lang="de-DE"/>
          </a:p>
          <a:p>
            <a:pPr marL="171450" indent="-171450">
              <a:buFont typeface="Arial" panose="020B0604020202020204" pitchFamily="34" charset="0"/>
              <a:buChar char="•"/>
            </a:pPr>
            <a:r>
              <a:rPr lang="de-DE"/>
              <a:t>Definition nach Claude Shannon (1948).</a:t>
            </a:r>
            <a:r>
              <a:rPr lang="de-DE" baseline="0"/>
              <a:t> Wharscheinlichkeit einer Auspägung mal Log2 davon. Minus weil die Log für p &lt; 1 negativ sind.</a:t>
            </a:r>
            <a:endParaRPr lang="de-DE"/>
          </a:p>
          <a:p>
            <a:pPr marL="171450" indent="-171450">
              <a:buFont typeface="Arial" panose="020B0604020202020204" pitchFamily="34" charset="0"/>
              <a:buChar char="•"/>
            </a:pPr>
            <a:r>
              <a:rPr lang="de-DE"/>
              <a:t>Entropie als weiteres bivariates Streuungsmaß für nominale und ordinale Merkmale.</a:t>
            </a:r>
          </a:p>
          <a:p>
            <a:pPr marL="171450" indent="-171450">
              <a:buFont typeface="Arial" panose="020B0604020202020204" pitchFamily="34" charset="0"/>
              <a:buChar char="•"/>
            </a:pPr>
            <a:r>
              <a:rPr lang="de-DE"/>
              <a:t>Diagramm </a:t>
            </a:r>
            <a:r>
              <a:rPr lang="de-DE" dirty="0"/>
              <a:t>a</a:t>
            </a:r>
            <a:r>
              <a:rPr lang="de-DE" baseline="0" dirty="0"/>
              <a:t>ls </a:t>
            </a:r>
            <a:r>
              <a:rPr lang="de-DE" baseline="0"/>
              <a:t>Erinnerungsstütze und Plausibilitätscheck für folgende Berechnungen. </a:t>
            </a:r>
          </a:p>
          <a:p>
            <a:pPr marL="171450" indent="-171450">
              <a:buFont typeface="Arial" panose="020B0604020202020204" pitchFamily="34" charset="0"/>
              <a:buChar char="•"/>
            </a:pPr>
            <a:r>
              <a:rPr lang="de-DE" baseline="0"/>
              <a:t>… erweitert die Formel für Mehrklassenklassifikationen, Kreuzentropie.</a:t>
            </a:r>
            <a:endParaRPr lang="de-DE" baseline="0" dirty="0"/>
          </a:p>
          <a:p>
            <a:endParaRPr lang="de-DE" dirty="0"/>
          </a:p>
          <a:p>
            <a:r>
              <a:rPr lang="de-DE" dirty="0"/>
              <a:t>Abb.</a:t>
            </a:r>
            <a:r>
              <a:rPr lang="de-DE" baseline="0" dirty="0"/>
              <a:t> Aus </a:t>
            </a:r>
            <a:r>
              <a:rPr lang="de-DE" baseline="0" dirty="0" err="1"/>
              <a:t>Provost&amp;Fawcett</a:t>
            </a:r>
            <a:r>
              <a:rPr lang="de-DE" baseline="0" dirty="0"/>
              <a:t> (2019,S.82). Siehe auch Seiter (2019, </a:t>
            </a:r>
            <a:r>
              <a:rPr lang="de-DE" baseline="0"/>
              <a:t>S.142).</a:t>
            </a:r>
          </a:p>
          <a:p>
            <a:r>
              <a:rPr lang="de-DE" baseline="0"/>
              <a:t>Siehe auch Grus (2021, Kapitel Entropy)</a:t>
            </a:r>
            <a:endParaRPr lang="de-DE" baseline="0" dirty="0"/>
          </a:p>
          <a:p>
            <a:endParaRPr lang="de-DE" baseline="0" dirty="0"/>
          </a:p>
          <a:p>
            <a:r>
              <a:rPr lang="en-US" dirty="0"/>
              <a:t>C. E. Shannon: </a:t>
            </a:r>
            <a:r>
              <a:rPr lang="en-US" i="1" dirty="0">
                <a:effectLst/>
              </a:rPr>
              <a:t>A Mathematical Theory of Communication</a:t>
            </a:r>
            <a:r>
              <a:rPr lang="en-US" dirty="0"/>
              <a:t>. In: </a:t>
            </a:r>
            <a:r>
              <a:rPr lang="en-US" i="1" dirty="0">
                <a:effectLst/>
              </a:rPr>
              <a:t>Bell System Technical Journal</a:t>
            </a:r>
            <a:r>
              <a:rPr lang="en-US" dirty="0"/>
              <a:t>. </a:t>
            </a:r>
            <a:r>
              <a:rPr lang="en-US" dirty="0">
                <a:effectLst/>
              </a:rPr>
              <a:t>Band 27</a:t>
            </a:r>
            <a:r>
              <a:rPr lang="en-US" dirty="0"/>
              <a:t>, </a:t>
            </a:r>
            <a:r>
              <a:rPr lang="en-US" dirty="0" err="1">
                <a:effectLst/>
              </a:rPr>
              <a:t>Nr</a:t>
            </a:r>
            <a:r>
              <a:rPr lang="en-US" dirty="0">
                <a:effectLst/>
              </a:rPr>
              <a:t>. 3</a:t>
            </a:r>
            <a:r>
              <a:rPr lang="en-US" dirty="0"/>
              <a:t>, 1948, </a:t>
            </a:r>
            <a:r>
              <a:rPr lang="en-US" dirty="0">
                <a:effectLst/>
              </a:rPr>
              <a:t>S. 379–423</a:t>
            </a:r>
            <a:r>
              <a:rPr lang="en-US" dirty="0"/>
              <a:t>, </a:t>
            </a:r>
            <a:r>
              <a:rPr lang="en-US" dirty="0">
                <a:hlinkClick r:id="rId3" tooltip="Digital Object Identifier"/>
              </a:rPr>
              <a:t>doi</a:t>
            </a:r>
            <a:r>
              <a:rPr lang="en-US" dirty="0"/>
              <a:t>:</a:t>
            </a:r>
            <a:r>
              <a:rPr lang="en-US" dirty="0">
                <a:hlinkClick r:id="rId4"/>
              </a:rPr>
              <a:t>10.1002/j.1538-7305.1948.tb01338.x</a:t>
            </a:r>
            <a:r>
              <a:rPr lang="en-US" dirty="0"/>
              <a:t> </a:t>
            </a:r>
          </a:p>
          <a:p>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38</a:t>
            </a:fld>
            <a:endParaRPr lang="de-DE" dirty="0"/>
          </a:p>
        </p:txBody>
      </p:sp>
    </p:spTree>
    <p:extLst>
      <p:ext uri="{BB962C8B-B14F-4D97-AF65-F5344CB8AC3E}">
        <p14:creationId xmlns:p14="http://schemas.microsoft.com/office/powerpoint/2010/main" val="1821809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ID3</a:t>
            </a:r>
            <a:r>
              <a:rPr lang="de-DE" baseline="0"/>
              <a:t> Decision Tree: Iterative Dichitomizer 3.</a:t>
            </a:r>
          </a:p>
          <a:p>
            <a:pPr marL="171450" indent="-171450">
              <a:buFont typeface="Arial" panose="020B0604020202020204" pitchFamily="34" charset="0"/>
              <a:buChar char="•"/>
            </a:pPr>
            <a:r>
              <a:rPr lang="de-DE" baseline="0"/>
              <a:t>Weitere Verfahren werden als CART (Classificatiopn and Regression Trees), C4, C4.5, C5.5 bezeichnet.</a:t>
            </a:r>
            <a:endParaRPr lang="de-DE"/>
          </a:p>
          <a:p>
            <a:pPr marL="171450" indent="-171450">
              <a:buFont typeface="Arial" panose="020B0604020202020204" pitchFamily="34" charset="0"/>
              <a:buChar char="•"/>
            </a:pPr>
            <a:r>
              <a:rPr lang="de-DE"/>
              <a:t>Das </a:t>
            </a:r>
            <a:r>
              <a:rPr lang="de-DE" dirty="0"/>
              <a:t>Verfahren der </a:t>
            </a:r>
            <a:r>
              <a:rPr lang="de-DE"/>
              <a:t>binären Aufteilung </a:t>
            </a:r>
            <a:r>
              <a:rPr lang="de-DE" baseline="0"/>
              <a:t>kann durch </a:t>
            </a:r>
            <a:r>
              <a:rPr lang="de-DE" baseline="0" dirty="0"/>
              <a:t>die Summenbildung auf </a:t>
            </a:r>
            <a:r>
              <a:rPr lang="de-DE" baseline="0"/>
              <a:t>viele </a:t>
            </a:r>
            <a:r>
              <a:rPr lang="de-DE" sz="900">
                <a:latin typeface="Arial" panose="020B0604020202020204" pitchFamily="34" charset="0"/>
                <a:cs typeface="Arial" panose="020B0604020202020204" pitchFamily="34" charset="0"/>
              </a:rPr>
              <a:t>Merkmalsausprägungen </a:t>
            </a:r>
            <a:r>
              <a:rPr lang="de-DE" baseline="0"/>
              <a:t>erweitert werden.</a:t>
            </a:r>
            <a:endParaRPr lang="de-DE" baseline="0" dirty="0"/>
          </a:p>
          <a:p>
            <a:endParaRPr lang="de-DE" baseline="0"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39</a:t>
            </a:fld>
            <a:endParaRPr lang="de-DE" dirty="0"/>
          </a:p>
        </p:txBody>
      </p:sp>
    </p:spTree>
    <p:extLst>
      <p:ext uri="{BB962C8B-B14F-4D97-AF65-F5344CB8AC3E}">
        <p14:creationId xmlns:p14="http://schemas.microsoft.com/office/powerpoint/2010/main" val="3035124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Wichtig ist strukturiertes und nachvollziehbares/erklärbares Vorgehen.</a:t>
            </a:r>
            <a:endParaRPr lang="de-DE" dirty="0"/>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a:t>
            </a:r>
            <a:r>
              <a:rPr lang="de-DE"/>
              <a:t>. Nach </a:t>
            </a:r>
            <a:r>
              <a:rPr lang="de-DE" baseline="0"/>
              <a:t>Provost&amp;Fawcett </a:t>
            </a:r>
            <a:r>
              <a:rPr lang="de-DE" baseline="0" dirty="0"/>
              <a:t>(2019,S.82ff)</a:t>
            </a: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40</a:t>
            </a:fld>
            <a:endParaRPr lang="de-DE" dirty="0"/>
          </a:p>
        </p:txBody>
      </p:sp>
    </p:spTree>
    <p:extLst>
      <p:ext uri="{BB962C8B-B14F-4D97-AF65-F5344CB8AC3E}">
        <p14:creationId xmlns:p14="http://schemas.microsoft.com/office/powerpoint/2010/main" val="530340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Ideal passt das betriebswirtschaftliche Modell zu einer einfachen Mathematik. Andere</a:t>
            </a:r>
            <a:r>
              <a:rPr lang="de-DE" baseline="0"/>
              <a:t> Verfahren der Immobilienbewertung, wie </a:t>
            </a:r>
            <a:r>
              <a:rPr lang="de-DE"/>
              <a:t>Sachwertverfahren, Vergleichswertverfahren und Ertragswertverfahren,</a:t>
            </a:r>
            <a:r>
              <a:rPr lang="de-DE" baseline="0"/>
              <a:t> werden hier nicht betrachtet.</a:t>
            </a:r>
            <a:endParaRPr lang="de-DE"/>
          </a:p>
          <a:p>
            <a:pPr marL="171450" indent="-171450">
              <a:buFont typeface="Arial" panose="020B0604020202020204" pitchFamily="34" charset="0"/>
              <a:buChar char="•"/>
            </a:pPr>
            <a:r>
              <a:rPr lang="de-DE"/>
              <a:t>Epsilon </a:t>
            </a:r>
            <a:r>
              <a:rPr lang="de-DE" dirty="0"/>
              <a:t>ist ein</a:t>
            </a:r>
            <a:r>
              <a:rPr lang="de-DE" baseline="0" dirty="0"/>
              <a:t> Fehlerterm (</a:t>
            </a:r>
            <a:r>
              <a:rPr lang="de-DE" baseline="0" dirty="0" err="1"/>
              <a:t>error</a:t>
            </a:r>
            <a:r>
              <a:rPr lang="de-DE" baseline="0" dirty="0"/>
              <a:t>), der sich aus Varianz und Bias zusammensetzt, also den nicht durch die Variablen und lineare </a:t>
            </a:r>
            <a:r>
              <a:rPr lang="de-DE" baseline="0"/>
              <a:t>Regression erklärbaren </a:t>
            </a:r>
            <a:r>
              <a:rPr lang="de-DE" baseline="0" dirty="0"/>
              <a:t>Modellanteil.</a:t>
            </a:r>
            <a:endParaRPr lang="de-DE" dirty="0"/>
          </a:p>
          <a:p>
            <a:endParaRPr lang="de-DE" dirty="0"/>
          </a:p>
          <a:p>
            <a:r>
              <a:rPr lang="de-DE" dirty="0"/>
              <a:t>Nach https://www.realtalk.immo/hedonische-preismodelle-in-der-immobilienwirtschaft-die-zukunft-der-immobilienanalyse/, abgerufen 23.05.2023.</a:t>
            </a:r>
          </a:p>
        </p:txBody>
      </p:sp>
      <p:sp>
        <p:nvSpPr>
          <p:cNvPr id="4" name="Foliennummernplatzhalter 3"/>
          <p:cNvSpPr>
            <a:spLocks noGrp="1"/>
          </p:cNvSpPr>
          <p:nvPr>
            <p:ph type="sldNum" sz="quarter" idx="10"/>
          </p:nvPr>
        </p:nvSpPr>
        <p:spPr/>
        <p:txBody>
          <a:bodyPr/>
          <a:lstStyle/>
          <a:p>
            <a:fld id="{C46A34EA-5938-436D-8788-E6E8D1FD0DF7}" type="slidenum">
              <a:rPr lang="de-DE" smtClean="0"/>
              <a:t>4</a:t>
            </a:fld>
            <a:endParaRPr lang="de-DE"/>
          </a:p>
        </p:txBody>
      </p:sp>
    </p:spTree>
    <p:extLst>
      <p:ext uri="{BB962C8B-B14F-4D97-AF65-F5344CB8AC3E}">
        <p14:creationId xmlns:p14="http://schemas.microsoft.com/office/powerpoint/2010/main" val="258881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Zu Schritt 5) </a:t>
            </a:r>
          </a:p>
          <a:p>
            <a:r>
              <a:rPr lang="de-DE" dirty="0"/>
              <a:t>p (Saldo &lt; 50000) = 13/30 = 0,43</a:t>
            </a:r>
          </a:p>
          <a:p>
            <a:r>
              <a:rPr lang="de-DE" dirty="0"/>
              <a:t>Entropie (Saldo&lt;50000) = 0,39 wie in Schritt 3 gerechnet</a:t>
            </a:r>
          </a:p>
          <a:p>
            <a:endParaRPr lang="de-DE" dirty="0"/>
          </a:p>
          <a:p>
            <a:r>
              <a:rPr lang="de-DE"/>
              <a:t>p (</a:t>
            </a:r>
            <a:r>
              <a:rPr lang="de-DE" dirty="0" err="1"/>
              <a:t>S</a:t>
            </a:r>
            <a:r>
              <a:rPr lang="de-DE"/>
              <a:t>aldo </a:t>
            </a:r>
            <a:r>
              <a:rPr lang="de-DE" dirty="0"/>
              <a:t>&gt;= 50000) = 17/30 = 0,57</a:t>
            </a:r>
          </a:p>
          <a:p>
            <a:r>
              <a:rPr lang="de-DE" dirty="0"/>
              <a:t>Entropie (Saldo &gt;=50000) = 0,79 wie in Schritt 4 gerechnet</a:t>
            </a: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 Aus </a:t>
            </a:r>
            <a:r>
              <a:rPr lang="de-DE" baseline="0" dirty="0" err="1"/>
              <a:t>Provost&amp;Fawcett</a:t>
            </a:r>
            <a:r>
              <a:rPr lang="de-DE" baseline="0" dirty="0"/>
              <a:t> (2019,S.82ff)</a:t>
            </a: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41</a:t>
            </a:fld>
            <a:endParaRPr lang="de-DE" dirty="0"/>
          </a:p>
        </p:txBody>
      </p:sp>
    </p:spTree>
    <p:extLst>
      <p:ext uri="{BB962C8B-B14F-4D97-AF65-F5344CB8AC3E}">
        <p14:creationId xmlns:p14="http://schemas.microsoft.com/office/powerpoint/2010/main" val="530340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Kategoriale</a:t>
            </a:r>
            <a:r>
              <a:rPr lang="de-DE" baseline="0"/>
              <a:t> Variable Wohnsitz.</a:t>
            </a:r>
          </a:p>
          <a:p>
            <a:endParaRPr lang="de-DE" baseline="0"/>
          </a:p>
          <a:p>
            <a:endParaRPr lang="de-DE" baseline="0"/>
          </a:p>
          <a:p>
            <a:endParaRPr lang="de-DE" dirty="0"/>
          </a:p>
          <a:p>
            <a:r>
              <a:rPr lang="de-DE" dirty="0"/>
              <a:t>Siehe auch https://data-science-blog.com/blog/2017/12/08/id3-algorithmus-ein-rechenbeispiel</a:t>
            </a:r>
            <a:r>
              <a:rPr lang="de-DE"/>
              <a:t>/, abgerufen 11.11.2022, </a:t>
            </a:r>
            <a:r>
              <a:rPr lang="de-DE" dirty="0"/>
              <a:t>für weitere Rechenbeispiele.</a:t>
            </a:r>
          </a:p>
          <a:p>
            <a:endParaRPr lang="de-DE" dirty="0"/>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 Aus </a:t>
            </a:r>
            <a:r>
              <a:rPr lang="de-DE" baseline="0" dirty="0" err="1"/>
              <a:t>Provost&amp;Fawcett</a:t>
            </a:r>
            <a:r>
              <a:rPr lang="de-DE" baseline="0" dirty="0"/>
              <a:t> (2019,S.82ff)</a:t>
            </a: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42</a:t>
            </a:fld>
            <a:endParaRPr lang="de-DE" dirty="0"/>
          </a:p>
        </p:txBody>
      </p:sp>
    </p:spTree>
    <p:extLst>
      <p:ext uri="{BB962C8B-B14F-4D97-AF65-F5344CB8AC3E}">
        <p14:creationId xmlns:p14="http://schemas.microsoft.com/office/powerpoint/2010/main" val="2158011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Alternativ</a:t>
            </a:r>
            <a:r>
              <a:rPr lang="de-DE" baseline="0"/>
              <a:t> zur Entropie </a:t>
            </a:r>
            <a:r>
              <a:rPr lang="de-DE"/>
              <a:t>zur Messung der Reinheit von Mengen.</a:t>
            </a:r>
          </a:p>
          <a:p>
            <a:pPr marL="171450" indent="-171450">
              <a:buFont typeface="Arial" panose="020B0604020202020204" pitchFamily="34" charset="0"/>
              <a:buChar char="•"/>
            </a:pPr>
            <a:r>
              <a:rPr lang="de-DE"/>
              <a:t>Gini-Unreinheitsmaß </a:t>
            </a:r>
            <a:r>
              <a:rPr lang="de-DE" dirty="0"/>
              <a:t>ist bei seltenen Klassen</a:t>
            </a:r>
            <a:r>
              <a:rPr lang="de-DE" baseline="0" dirty="0"/>
              <a:t> KLEINER als die Entropie. Daher weniger für nicht balancierte Daten </a:t>
            </a:r>
            <a:r>
              <a:rPr lang="de-DE" baseline="0"/>
              <a:t>geeignet.</a:t>
            </a:r>
          </a:p>
          <a:p>
            <a:pPr marL="171450" indent="-171450">
              <a:buFont typeface="Arial" panose="020B0604020202020204" pitchFamily="34" charset="0"/>
              <a:buChar char="•"/>
            </a:pPr>
            <a:r>
              <a:rPr lang="de-DE" baseline="0"/>
              <a:t>Nicht mit </a:t>
            </a:r>
            <a:r>
              <a:rPr lang="de-DE"/>
              <a:t>Gini Index oder Gini Koeffizient verwechseln. Gini Index ist ein statistisches Maß für die Ungleichverteilungen in einer Gruppe, zB Einkommen in einem Land.</a:t>
            </a:r>
          </a:p>
          <a:p>
            <a:pPr marL="171450" indent="-171450">
              <a:buFont typeface="Arial" panose="020B0604020202020204" pitchFamily="34" charset="0"/>
              <a:buChar char="•"/>
            </a:pPr>
            <a:r>
              <a:rPr lang="de-DE" baseline="0"/>
              <a:t> Nach dem italienischen Statistiker Corrado Gini</a:t>
            </a:r>
          </a:p>
          <a:p>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a:t>Siehe auch https://therised.medium.com/comprehensive-guide-to-decision-tree-learning-for-classification-61bf2c510c6b, abgerufen 01.10.2022</a:t>
            </a:r>
          </a:p>
          <a:p>
            <a:endParaRPr lang="de-DE" dirty="0"/>
          </a:p>
          <a:p>
            <a:endParaRPr lang="de-DE" dirty="0"/>
          </a:p>
          <a:p>
            <a:r>
              <a:rPr lang="de-DE" dirty="0" err="1"/>
              <a:t>Abb</a:t>
            </a:r>
            <a:r>
              <a:rPr lang="de-DE" dirty="0"/>
              <a:t> aus </a:t>
            </a:r>
            <a:r>
              <a:rPr lang="de-DE" dirty="0" err="1"/>
              <a:t>Stathis</a:t>
            </a:r>
            <a:r>
              <a:rPr lang="de-DE" dirty="0"/>
              <a:t> </a:t>
            </a:r>
            <a:r>
              <a:rPr lang="de-DE" dirty="0" err="1"/>
              <a:t>Kamperi</a:t>
            </a:r>
            <a:r>
              <a:rPr lang="de-DE" dirty="0"/>
              <a:t> (2021) </a:t>
            </a:r>
            <a:r>
              <a:rPr lang="it-IT" dirty="0" err="1"/>
              <a:t>Decision</a:t>
            </a:r>
            <a:r>
              <a:rPr lang="it-IT" dirty="0"/>
              <a:t> </a:t>
            </a:r>
            <a:r>
              <a:rPr lang="it-IT" dirty="0" err="1"/>
              <a:t>Trees</a:t>
            </a:r>
            <a:r>
              <a:rPr lang="it-IT" dirty="0"/>
              <a:t>: </a:t>
            </a:r>
            <a:r>
              <a:rPr lang="it-IT" dirty="0" err="1"/>
              <a:t>Gini</a:t>
            </a:r>
            <a:r>
              <a:rPr lang="it-IT" dirty="0"/>
              <a:t> </a:t>
            </a:r>
            <a:r>
              <a:rPr lang="it-IT" dirty="0" err="1"/>
              <a:t>index</a:t>
            </a:r>
            <a:r>
              <a:rPr lang="it-IT" dirty="0"/>
              <a:t> vs </a:t>
            </a:r>
            <a:r>
              <a:rPr lang="it-IT" dirty="0" err="1"/>
              <a:t>entropy</a:t>
            </a:r>
            <a:r>
              <a:rPr lang="it-IT" dirty="0"/>
              <a:t>, Blog, </a:t>
            </a:r>
            <a:r>
              <a:rPr lang="de-DE" dirty="0"/>
              <a:t>https://ekamperi.github.io/machine%20learning/2021/04/13/gini-index-vs-entropy-decision-trees.html, abgerufen 01.10.2022</a:t>
            </a:r>
          </a:p>
        </p:txBody>
      </p:sp>
      <p:sp>
        <p:nvSpPr>
          <p:cNvPr id="4" name="Foliennummernplatzhalter 3"/>
          <p:cNvSpPr>
            <a:spLocks noGrp="1"/>
          </p:cNvSpPr>
          <p:nvPr>
            <p:ph type="sldNum" sz="quarter" idx="10"/>
          </p:nvPr>
        </p:nvSpPr>
        <p:spPr/>
        <p:txBody>
          <a:bodyPr/>
          <a:lstStyle/>
          <a:p>
            <a:fld id="{C46A34EA-5938-436D-8788-E6E8D1FD0DF7}" type="slidenum">
              <a:rPr lang="de-DE" smtClean="0"/>
              <a:t>43</a:t>
            </a:fld>
            <a:endParaRPr lang="de-DE"/>
          </a:p>
        </p:txBody>
      </p:sp>
    </p:spTree>
    <p:extLst>
      <p:ext uri="{BB962C8B-B14F-4D97-AF65-F5344CB8AC3E}">
        <p14:creationId xmlns:p14="http://schemas.microsoft.com/office/powerpoint/2010/main" val="2825728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Probabilistische Verlustfunktionen.</a:t>
            </a:r>
          </a:p>
        </p:txBody>
      </p:sp>
      <p:sp>
        <p:nvSpPr>
          <p:cNvPr id="4" name="Foliennummernplatzhalter 3"/>
          <p:cNvSpPr>
            <a:spLocks noGrp="1"/>
          </p:cNvSpPr>
          <p:nvPr>
            <p:ph type="sldNum" sz="quarter" idx="10"/>
          </p:nvPr>
        </p:nvSpPr>
        <p:spPr/>
        <p:txBody>
          <a:bodyPr/>
          <a:lstStyle/>
          <a:p>
            <a:fld id="{C46A34EA-5938-436D-8788-E6E8D1FD0DF7}" type="slidenum">
              <a:rPr lang="de-DE" smtClean="0"/>
              <a:t>44</a:t>
            </a:fld>
            <a:endParaRPr lang="de-DE"/>
          </a:p>
        </p:txBody>
      </p:sp>
    </p:spTree>
    <p:extLst>
      <p:ext uri="{BB962C8B-B14F-4D97-AF65-F5344CB8AC3E}">
        <p14:creationId xmlns:p14="http://schemas.microsoft.com/office/powerpoint/2010/main" val="2820638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Formel 1</a:t>
            </a:r>
            <a:r>
              <a:rPr lang="de-DE" baseline="0"/>
              <a:t> aus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Felix Dittrich (2021) Künstliche neuronale Netze zur Verarbeitung natürlicher Sprache, Bachelorarbeit, Hochschule für Technik, Wirtschaft und Kultur, Leipzig, https://htwk-leipzig.qucosa.de/api/qucosa%3A74486/attachment/ATT-0/, abgerufen </a:t>
            </a:r>
            <a:r>
              <a:rPr lang="de-DE"/>
              <a:t>03.06.2023.</a:t>
            </a:r>
          </a:p>
          <a:p>
            <a:endParaRPr lang="de-DE"/>
          </a:p>
          <a:p>
            <a:r>
              <a:rPr lang="de-DE"/>
              <a:t>Abb. Und Formel 2 aus https://artemoppermann.com/de/verlustfunktionen-in-deep-learning/, abgerufen 03.06.2023.</a:t>
            </a:r>
          </a:p>
        </p:txBody>
      </p:sp>
      <p:sp>
        <p:nvSpPr>
          <p:cNvPr id="4" name="Foliennummernplatzhalter 3"/>
          <p:cNvSpPr>
            <a:spLocks noGrp="1"/>
          </p:cNvSpPr>
          <p:nvPr>
            <p:ph type="sldNum" sz="quarter" idx="10"/>
          </p:nvPr>
        </p:nvSpPr>
        <p:spPr/>
        <p:txBody>
          <a:bodyPr/>
          <a:lstStyle/>
          <a:p>
            <a:fld id="{C46A34EA-5938-436D-8788-E6E8D1FD0DF7}" type="slidenum">
              <a:rPr lang="de-DE" smtClean="0"/>
              <a:t>45</a:t>
            </a:fld>
            <a:endParaRPr lang="de-DE"/>
          </a:p>
        </p:txBody>
      </p:sp>
    </p:spTree>
    <p:extLst>
      <p:ext uri="{BB962C8B-B14F-4D97-AF65-F5344CB8AC3E}">
        <p14:creationId xmlns:p14="http://schemas.microsoft.com/office/powerpoint/2010/main" val="271418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900"/>
              <a:t>Dies ist eine prädiktive Klassifikation. Unser Fokus gilt zuerst nur dem Konzept der Informationsentropie, der Reinheit von Mengen mit zwei Klassen. Informationsgehaltes / Wichtigkeit / Vorhersagekraft einer Variablen. </a:t>
            </a:r>
          </a:p>
          <a:p>
            <a:pPr marL="171450" indent="-171450">
              <a:buFont typeface="Arial" panose="020B0604020202020204" pitchFamily="34" charset="0"/>
              <a:buChar char="•"/>
            </a:pPr>
            <a:r>
              <a:rPr lang="de-DE" sz="900"/>
              <a:t>Merkmalsvektor, feature vector</a:t>
            </a:r>
          </a:p>
          <a:p>
            <a:pPr marL="171450" indent="-171450">
              <a:buFont typeface="Arial" panose="020B0604020202020204" pitchFamily="34" charset="0"/>
              <a:buChar char="•"/>
            </a:pPr>
            <a:r>
              <a:rPr lang="de-DE" sz="900"/>
              <a:t>… folgend</a:t>
            </a:r>
            <a:r>
              <a:rPr lang="de-DE" sz="900" baseline="0"/>
              <a:t> wird noch die Variable Wohnsitz behandelt.</a:t>
            </a:r>
            <a:endParaRPr lang="de-DE" sz="900"/>
          </a:p>
          <a:p>
            <a:endParaRPr lang="de-DE" sz="900"/>
          </a:p>
          <a:p>
            <a:endParaRPr lang="de-DE" sz="900"/>
          </a:p>
          <a:p>
            <a:endParaRPr lang="de-DE" baseline="0" dirty="0"/>
          </a:p>
          <a:p>
            <a:endParaRPr lang="de-DE" dirty="0"/>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 Aus </a:t>
            </a:r>
            <a:r>
              <a:rPr lang="de-DE" baseline="0" dirty="0" err="1"/>
              <a:t>Provost&amp;Fawcett</a:t>
            </a:r>
            <a:r>
              <a:rPr lang="de-DE" baseline="0" dirty="0"/>
              <a:t> (2019, S.75)</a:t>
            </a: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46</a:t>
            </a:fld>
            <a:endParaRPr lang="de-DE" dirty="0"/>
          </a:p>
        </p:txBody>
      </p:sp>
    </p:spTree>
    <p:extLst>
      <p:ext uri="{BB962C8B-B14F-4D97-AF65-F5344CB8AC3E}">
        <p14:creationId xmlns:p14="http://schemas.microsoft.com/office/powerpoint/2010/main" val="4164573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Binäre Teilungen im Baum entsprechen den Trenngeraden in der Fläche und können rekursiv fortgesetzt werden. Bei 3 Variablen im 3D Raum treten anstellen der Entscheidungsgerade Flächen auf. Mach spricht </a:t>
            </a:r>
            <a:r>
              <a:rPr lang="de-DE"/>
              <a:t>von Hyperebenen, die in </a:t>
            </a:r>
            <a:r>
              <a:rPr lang="de-DE" dirty="0"/>
              <a:t>höherdimensionalen </a:t>
            </a:r>
            <a:r>
              <a:rPr lang="de-DE"/>
              <a:t>Räumen fortgesetzt werden.</a:t>
            </a:r>
            <a:endParaRPr lang="de-DE" dirty="0"/>
          </a:p>
          <a:p>
            <a:endParaRPr lang="de-DE" dirty="0"/>
          </a:p>
          <a:p>
            <a:endParaRPr lang="de-DE" baseline="0"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47</a:t>
            </a:fld>
            <a:endParaRPr lang="de-DE" dirty="0"/>
          </a:p>
        </p:txBody>
      </p:sp>
    </p:spTree>
    <p:extLst>
      <p:ext uri="{BB962C8B-B14F-4D97-AF65-F5344CB8AC3E}">
        <p14:creationId xmlns:p14="http://schemas.microsoft.com/office/powerpoint/2010/main" val="3063081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Intervallskala und Klassenbildung kann auch auf eine kontinuoerliche Zielvariable angewendet werden. Dann wird aus einer Regression eine Klassifikation.</a:t>
            </a:r>
          </a:p>
          <a:p>
            <a:pPr marL="171450" indent="-171450">
              <a:buFont typeface="Arial" panose="020B0604020202020204" pitchFamily="34" charset="0"/>
              <a:buChar char="•"/>
            </a:pPr>
            <a:r>
              <a:rPr lang="de-DE"/>
              <a:t>Merkmale </a:t>
            </a:r>
            <a:r>
              <a:rPr lang="de-DE" dirty="0"/>
              <a:t>mit vielen Ausprägungen sind ungeeignet für Entscheidungsbäume. Reduzieren Sie nach Möglichkeit die Anzahl der Ausprägungen auf die </a:t>
            </a:r>
            <a:r>
              <a:rPr lang="de-DE"/>
              <a:t>wichtigen Ausprägungen, </a:t>
            </a:r>
            <a:r>
              <a:rPr lang="de-DE" dirty="0"/>
              <a:t>zum Beispiel durch</a:t>
            </a:r>
            <a:r>
              <a:rPr lang="de-DE" baseline="0" dirty="0"/>
              <a:t> Vergleich der </a:t>
            </a:r>
            <a:r>
              <a:rPr lang="de-DE" baseline="0"/>
              <a:t>Informationsgewinns.</a:t>
            </a:r>
          </a:p>
          <a:p>
            <a:pPr marL="171450" lvl="1" indent="-171450">
              <a:buFont typeface="Arial" panose="020B0604020202020204" pitchFamily="34" charset="0"/>
              <a:buChar char="•"/>
            </a:pPr>
            <a:r>
              <a:rPr lang="de-DE"/>
              <a:t>Wird ein Kundennummer</a:t>
            </a:r>
            <a:r>
              <a:rPr lang="de-DE" baseline="0"/>
              <a:t> einen großen Informationsgewinn erreichen? Nein, weil schon die Entropie der Elternmenge sehr klein ist.</a:t>
            </a:r>
            <a:endParaRPr lang="de-DE"/>
          </a:p>
          <a:p>
            <a:pPr marL="171450" lvl="1" indent="-171450">
              <a:buFont typeface="Arial" panose="020B0604020202020204" pitchFamily="34" charset="0"/>
              <a:buChar char="•"/>
            </a:pPr>
            <a:r>
              <a:rPr lang="de-DE"/>
              <a:t>Intuitiv sehen wir, dass ein Entscheidungsbaum mit der Wurzel KundenNr direkt fertig ist, da zu jedem Kunden eine eindeutige Zielvariable vorhanden ist. KundenNr ist für die Teilung einfach zu „gut“. Für eine neue KundenNr kann der Baum keine Entscheidung finden, er ist überangepasst.</a:t>
            </a:r>
          </a:p>
          <a:p>
            <a:endParaRPr lang="de-DE"/>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48</a:t>
            </a:fld>
            <a:endParaRPr lang="de-DE" dirty="0"/>
          </a:p>
        </p:txBody>
      </p:sp>
    </p:spTree>
    <p:extLst>
      <p:ext uri="{BB962C8B-B14F-4D97-AF65-F5344CB8AC3E}">
        <p14:creationId xmlns:p14="http://schemas.microsoft.com/office/powerpoint/2010/main" val="3648377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endParaRPr lang="de-DE"/>
          </a:p>
          <a:p>
            <a:r>
              <a:rPr lang="de-DE"/>
              <a:t>Abbildung aus https://www.uni-mannheim.de/media/Einrichtungen/dws/Files_Teaching/Data_Mining/HWS2022/lecture/DM04-Regression-V2.pdf, abgerufen 23.05.2023.</a:t>
            </a:r>
          </a:p>
        </p:txBody>
      </p:sp>
      <p:sp>
        <p:nvSpPr>
          <p:cNvPr id="4" name="Foliennummernplatzhalter 3"/>
          <p:cNvSpPr>
            <a:spLocks noGrp="1"/>
          </p:cNvSpPr>
          <p:nvPr>
            <p:ph type="sldNum" sz="quarter" idx="10"/>
          </p:nvPr>
        </p:nvSpPr>
        <p:spPr/>
        <p:txBody>
          <a:bodyPr/>
          <a:lstStyle/>
          <a:p>
            <a:fld id="{C46A34EA-5938-436D-8788-E6E8D1FD0DF7}" type="slidenum">
              <a:rPr lang="de-DE" smtClean="0"/>
              <a:t>49</a:t>
            </a:fld>
            <a:endParaRPr lang="de-DE"/>
          </a:p>
        </p:txBody>
      </p:sp>
    </p:spTree>
    <p:extLst>
      <p:ext uri="{BB962C8B-B14F-4D97-AF65-F5344CB8AC3E}">
        <p14:creationId xmlns:p14="http://schemas.microsoft.com/office/powerpoint/2010/main" val="1525307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Knoten sind bauminterne Entscheidungspunkte.</a:t>
            </a:r>
            <a:r>
              <a:rPr lang="de-DE" baseline="0"/>
              <a:t> Blätter sind terminale Knoten.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max_depth, min_samples_leaf etc sind Hyperparameter des </a:t>
            </a:r>
            <a:r>
              <a:rPr lang="de-DE" b="1"/>
              <a:t>Prunings</a:t>
            </a:r>
            <a:r>
              <a:rPr lang="de-DE"/>
              <a:t>.</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Hyperparamter der SciKit (SkLearn) Bibliothek, siehe https://scikit-learn.org/stable/modules/generated/sklearn.tree.DecisionTreeClassifier.html und https://scikit-learn.org/stable/modules/generated/sklearn.tree.DecisionTreeRegressor.html, abgerufen 01.10.2022</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50</a:t>
            </a:fld>
            <a:endParaRPr lang="de-DE"/>
          </a:p>
        </p:txBody>
      </p:sp>
    </p:spTree>
    <p:extLst>
      <p:ext uri="{BB962C8B-B14F-4D97-AF65-F5344CB8AC3E}">
        <p14:creationId xmlns:p14="http://schemas.microsoft.com/office/powerpoint/2010/main" val="2718334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Überblick, was lineare(!) Regression kann (</a:t>
            </a:r>
            <a:r>
              <a:rPr lang="de-DE"/>
              <a:t>1-unit-change,</a:t>
            </a:r>
            <a:r>
              <a:rPr lang="de-DE" baseline="0"/>
              <a:t> erklärte Varianz)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und wo Tücken (Skalierung, Multikollinearität, Normalverteilung der Varianzen) sind.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Gr Liv Area (Continuous): Above grade (ground) living area square feet, Wohnzimmer.</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Regressionskoeffizienten haben diese Aussage nur für nicht standardisierte</a:t>
            </a:r>
            <a:r>
              <a:rPr lang="de-DE" baseline="0"/>
              <a:t> oder transformierte Daten!</a:t>
            </a:r>
            <a:endPar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171450" indent="-171450">
              <a:buFont typeface="Arial" panose="020B0604020202020204" pitchFamily="34" charset="0"/>
              <a:buChar char="•"/>
            </a:pPr>
            <a:r>
              <a:rPr lang="en-US"/>
              <a:t>Pearson’s Korrelationskoeffizient zwischen Gr Liv Area und SalePrice beträgt 0.72.</a:t>
            </a:r>
          </a:p>
          <a:p>
            <a:endParaRPr lang="de-DE"/>
          </a:p>
          <a:p>
            <a:r>
              <a:rPr lang="de-DE"/>
              <a:t>Abb. aus https://help.sap.com/doc/saphelp_nw75/7.5.5/de-DE/b9/871a624f3b4d56882fea6ca75a1429/content.htm?no_cache=true,</a:t>
            </a:r>
            <a:r>
              <a:rPr lang="de-DE" baseline="0"/>
              <a:t> abgerufen 23.08.2023</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a:t>
            </a:fld>
            <a:endParaRPr lang="de-DE"/>
          </a:p>
        </p:txBody>
      </p:sp>
    </p:spTree>
    <p:extLst>
      <p:ext uri="{BB962C8B-B14F-4D97-AF65-F5344CB8AC3E}">
        <p14:creationId xmlns:p14="http://schemas.microsoft.com/office/powerpoint/2010/main" val="8818123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Pruning = Heckenschere für Decision Trees </a:t>
            </a:r>
          </a:p>
          <a:p>
            <a:pPr marL="171450" indent="-171450">
              <a:buFont typeface="Arial" panose="020B0604020202020204" pitchFamily="34" charset="0"/>
              <a:buChar char="•"/>
            </a:pPr>
            <a:r>
              <a:rPr lang="de-DE"/>
              <a:t>Analogie zum menschlichen</a:t>
            </a:r>
            <a:r>
              <a:rPr lang="de-DE" baseline="0"/>
              <a:t> Vergessen.</a:t>
            </a:r>
            <a:endParaRPr lang="de-DE"/>
          </a:p>
          <a:p>
            <a:pPr marL="171450" indent="-171450">
              <a:buFont typeface="Arial" panose="020B0604020202020204" pitchFamily="34" charset="0"/>
              <a:buChar char="•"/>
            </a:pPr>
            <a:r>
              <a:rPr lang="de-DE"/>
              <a:t>Extreme Überanpassung im Entscheidungsbaum entsteht, wenn jedes Blatt der untersten Entscheidungsebene nur einen Datensatz entspricht. </a:t>
            </a:r>
          </a:p>
          <a:p>
            <a:pPr marL="171450" indent="-171450">
              <a:buFont typeface="Arial" panose="020B0604020202020204" pitchFamily="34" charset="0"/>
              <a:buChar char="•"/>
            </a:pPr>
            <a:r>
              <a:rPr lang="de-DE"/>
              <a:t>Pruning reduziert</a:t>
            </a:r>
            <a:r>
              <a:rPr lang="de-DE" baseline="0"/>
              <a:t> die Genauigkeit des Ergebnisses.</a:t>
            </a:r>
            <a:endParaRPr lang="de-DE"/>
          </a:p>
          <a:p>
            <a:pPr marL="171450" indent="-171450">
              <a:buFont typeface="Arial" panose="020B0604020202020204" pitchFamily="34" charset="0"/>
              <a:buChar char="•"/>
            </a:pPr>
            <a:r>
              <a:rPr lang="de-DE"/>
              <a:t>to </a:t>
            </a:r>
            <a:r>
              <a:rPr lang="de-DE" dirty="0" err="1"/>
              <a:t>prune</a:t>
            </a:r>
            <a:r>
              <a:rPr lang="de-DE" dirty="0"/>
              <a:t> (engl.) zurechtstutzen, beschneiden, besonders von </a:t>
            </a:r>
            <a:r>
              <a:rPr lang="de-DE"/>
              <a:t>Gehölzen.</a:t>
            </a:r>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oben rechts aus https://de.wikipedia.org/wiki/Entscheidungsbaum, abgerufen 01.10.2022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52</a:t>
            </a:fld>
            <a:endParaRPr lang="de-DE"/>
          </a:p>
        </p:txBody>
      </p:sp>
    </p:spTree>
    <p:extLst>
      <p:ext uri="{BB962C8B-B14F-4D97-AF65-F5344CB8AC3E}">
        <p14:creationId xmlns:p14="http://schemas.microsoft.com/office/powerpoint/2010/main" val="354012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a:t>large value of ccp_alpha → results in underfitting</a:t>
            </a:r>
          </a:p>
          <a:p>
            <a:pPr marL="171450" indent="-171450">
              <a:buFont typeface="Arial" panose="020B0604020202020204" pitchFamily="34" charset="0"/>
              <a:buChar char="•"/>
            </a:pPr>
            <a:r>
              <a:rPr lang="en-US"/>
              <a:t>small value of ccp_alpha → results in overfitting</a:t>
            </a:r>
          </a:p>
          <a:p>
            <a:pPr marL="171450" indent="-171450">
              <a:buFont typeface="Arial" panose="020B0604020202020204" pitchFamily="34" charset="0"/>
              <a:buChar char="•"/>
            </a:pPr>
            <a:r>
              <a:rPr lang="de-DE"/>
              <a:t>Wird ccp_alpha</a:t>
            </a:r>
            <a:r>
              <a:rPr lang="de-DE" baseline="0"/>
              <a:t> größer, wird auch der Fehler in einem Baumteil größer -&gt; Beschneiden hilft.</a:t>
            </a:r>
            <a:endParaRPr lang="de-DE"/>
          </a:p>
          <a:p>
            <a:endParaRPr lang="de-DE"/>
          </a:p>
          <a:p>
            <a:r>
              <a:rPr lang="de-DE"/>
              <a:t>Abbildung von https://www.dailydoseofds.com/why-bagging-is-so-ridiculously-effective-at-variance-reduction, abgerufen 20.10.2022.</a:t>
            </a:r>
          </a:p>
        </p:txBody>
      </p:sp>
      <p:sp>
        <p:nvSpPr>
          <p:cNvPr id="4" name="Foliennummernplatzhalter 3"/>
          <p:cNvSpPr>
            <a:spLocks noGrp="1"/>
          </p:cNvSpPr>
          <p:nvPr>
            <p:ph type="sldNum" sz="quarter" idx="10"/>
          </p:nvPr>
        </p:nvSpPr>
        <p:spPr/>
        <p:txBody>
          <a:bodyPr/>
          <a:lstStyle/>
          <a:p>
            <a:fld id="{C46A34EA-5938-436D-8788-E6E8D1FD0DF7}" type="slidenum">
              <a:rPr lang="de-DE" smtClean="0"/>
              <a:t>53</a:t>
            </a:fld>
            <a:endParaRPr lang="de-DE"/>
          </a:p>
        </p:txBody>
      </p:sp>
    </p:spTree>
    <p:extLst>
      <p:ext uri="{BB962C8B-B14F-4D97-AF65-F5344CB8AC3E}">
        <p14:creationId xmlns:p14="http://schemas.microsoft.com/office/powerpoint/2010/main" val="185150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Bis Mitte der 1970ziger wurde DT als dead end angesehen, wegen Overfitting</a:t>
            </a:r>
            <a:r>
              <a:rPr lang="de-DE" baseline="0"/>
              <a:t> und mangelnder theoretischer Grundlage.</a:t>
            </a:r>
            <a:endParaRPr lang="de-DE"/>
          </a:p>
          <a:p>
            <a:pPr marL="171450" indent="-171450">
              <a:buFont typeface="Arial" panose="020B0604020202020204" pitchFamily="34" charset="0"/>
              <a:buChar char="•"/>
            </a:pPr>
            <a:r>
              <a:rPr lang="de-DE"/>
              <a:t>Algorithmischer (Selection) Bias zu Variablen mit viele Teilungspunkten bei ID3, C4.5, CART.</a:t>
            </a:r>
          </a:p>
          <a:p>
            <a:pPr marL="171450" indent="-171450">
              <a:buFont typeface="Arial" panose="020B0604020202020204" pitchFamily="34" charset="0"/>
              <a:buChar char="•"/>
            </a:pPr>
            <a:r>
              <a:rPr lang="de-DE"/>
              <a:t>ID3 J. Ross Quinlan (1986)</a:t>
            </a:r>
          </a:p>
          <a:p>
            <a:pPr marL="171450" indent="-171450">
              <a:buFont typeface="Arial" panose="020B0604020202020204" pitchFamily="34" charset="0"/>
              <a:buChar char="•"/>
            </a:pPr>
            <a:r>
              <a:rPr lang="de-DE"/>
              <a:t>CART: </a:t>
            </a:r>
            <a:r>
              <a:rPr lang="en-US"/>
              <a:t>Breiman L, Friedman JH, Olshen RA, Stone CJ (1984). Classification and Regression Trees. Wadsworth, California</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Ctree: Torsten Hothorn,</a:t>
            </a:r>
            <a:r>
              <a:rPr lang="de-DE" baseline="0"/>
              <a:t> </a:t>
            </a:r>
            <a:r>
              <a:rPr lang="de-DE"/>
              <a:t>Kurt Hornik, Achim Zeileis (2006) Unbiased Recursive Partitioning: A Conditional Inference Framework, J</a:t>
            </a:r>
            <a:r>
              <a:rPr lang="en-US"/>
              <a:t>ournal of Computational and Graphical Statistics, Volume 15, Number 3, Pages 651–67, </a:t>
            </a:r>
            <a:r>
              <a:rPr lang="de-DE"/>
              <a:t>http://statmath.wu-wien.ac.at/~zeileis/papers/Hothorn+Hornik+Zeileis-2006.pdf, abgerufen 10.11.2023.</a:t>
            </a:r>
          </a:p>
        </p:txBody>
      </p:sp>
      <p:sp>
        <p:nvSpPr>
          <p:cNvPr id="4" name="Foliennummernplatzhalter 3"/>
          <p:cNvSpPr>
            <a:spLocks noGrp="1"/>
          </p:cNvSpPr>
          <p:nvPr>
            <p:ph type="sldNum" sz="quarter" idx="10"/>
          </p:nvPr>
        </p:nvSpPr>
        <p:spPr/>
        <p:txBody>
          <a:bodyPr/>
          <a:lstStyle/>
          <a:p>
            <a:fld id="{C46A34EA-5938-436D-8788-E6E8D1FD0DF7}" type="slidenum">
              <a:rPr lang="de-DE" smtClean="0"/>
              <a:t>54</a:t>
            </a:fld>
            <a:endParaRPr lang="de-DE"/>
          </a:p>
        </p:txBody>
      </p:sp>
    </p:spTree>
    <p:extLst>
      <p:ext uri="{BB962C8B-B14F-4D97-AF65-F5344CB8AC3E}">
        <p14:creationId xmlns:p14="http://schemas.microsoft.com/office/powerpoint/2010/main" val="24711339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Idee: Gemeinsam</a:t>
            </a:r>
            <a:r>
              <a:rPr lang="de-DE" baseline="0"/>
              <a:t> sind schwache Lerner mächtiger als ein starker Lerner.</a:t>
            </a:r>
          </a:p>
          <a:p>
            <a:pPr marL="171450" indent="-171450">
              <a:buFont typeface="Arial" panose="020B0604020202020204" pitchFamily="34" charset="0"/>
              <a:buChar char="•"/>
            </a:pPr>
            <a:r>
              <a:rPr lang="en-US"/>
              <a:t>Leo Breiman and Adele Cutler register "Random Forests" as a trademark. As of 2019, it is owned by Minitab, Inc., </a:t>
            </a:r>
            <a:r>
              <a:rPr lang="de-DE"/>
              <a:t>Pennsylvania, USA.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Bagging als Akronym geprägt von </a:t>
            </a:r>
            <a:r>
              <a:rPr lang="en-US"/>
              <a:t>Breiman, L. (1996). Bagging predictors. Machine Learning, 26, 123–140,</a:t>
            </a:r>
            <a:r>
              <a:rPr lang="en-US" baseline="0"/>
              <a:t> abgerufen 23.05.2022.</a:t>
            </a:r>
            <a:endParaRPr lang="de-DE"/>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55</a:t>
            </a:fld>
            <a:endParaRPr lang="de-DE"/>
          </a:p>
        </p:txBody>
      </p:sp>
    </p:spTree>
    <p:extLst>
      <p:ext uri="{BB962C8B-B14F-4D97-AF65-F5344CB8AC3E}">
        <p14:creationId xmlns:p14="http://schemas.microsoft.com/office/powerpoint/2010/main" val="2996786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Analogie der Ensemblemethoden ist auch die Befragung von verschiedenen Experten, Ä</a:t>
            </a:r>
            <a:r>
              <a:rPr lang="de-DE" baseline="0"/>
              <a:t>rzten, Kapitalberatern</a:t>
            </a:r>
            <a:r>
              <a:rPr lang="de-DE"/>
              <a:t>.</a:t>
            </a:r>
          </a:p>
          <a:p>
            <a:endParaRPr lang="de-DE"/>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56</a:t>
            </a:fld>
            <a:endParaRPr lang="de-DE"/>
          </a:p>
        </p:txBody>
      </p:sp>
    </p:spTree>
    <p:extLst>
      <p:ext uri="{BB962C8B-B14F-4D97-AF65-F5344CB8AC3E}">
        <p14:creationId xmlns:p14="http://schemas.microsoft.com/office/powerpoint/2010/main" val="3516929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a:t>Idee der Random Forests</a:t>
            </a:r>
            <a:r>
              <a:rPr lang="en-US" baseline="0"/>
              <a:t> ist es vorherrschende Variablen sehr guter Teilung nicht in allen Bäumen (korreliert, abhängig) zu verwenden. Bagging Forests sind ein Sonderfall der Random Forests, wenn die Anzahl der verwendeten Variablen nicht reduziert wird.</a:t>
            </a:r>
          </a:p>
          <a:p>
            <a:pPr marL="171450" indent="-171450">
              <a:buFont typeface="Arial" panose="020B0604020202020204" pitchFamily="34" charset="0"/>
              <a:buChar char="•"/>
            </a:pPr>
            <a:r>
              <a:rPr lang="en-US" baseline="0"/>
              <a:t>Boosting Algorithmen sind langsame Lerner, daher meist besser.</a:t>
            </a:r>
          </a:p>
          <a:p>
            <a:pPr marL="171450" indent="-171450">
              <a:buFont typeface="Arial" panose="020B0604020202020204" pitchFamily="34" charset="0"/>
              <a:buChar char="•"/>
            </a:pPr>
            <a:r>
              <a:rPr lang="en-US" baseline="0"/>
              <a:t>Warum wird Resampling wichtig </a:t>
            </a:r>
            <a:endParaRPr lang="en-US"/>
          </a:p>
          <a:p>
            <a:endParaRPr lang="en-US"/>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57</a:t>
            </a:fld>
            <a:endParaRPr lang="de-DE"/>
          </a:p>
        </p:txBody>
      </p:sp>
    </p:spTree>
    <p:extLst>
      <p:ext uri="{BB962C8B-B14F-4D97-AF65-F5344CB8AC3E}">
        <p14:creationId xmlns:p14="http://schemas.microsoft.com/office/powerpoint/2010/main" val="852762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Analogie Münzwurf: Wird ein Münzwurf durch ein Modell mit einer Präzision von 51% vorhergesagt, dann ist das Ergebnis nur wenig von einer Zufallsentscheidung entfernt.</a:t>
            </a:r>
          </a:p>
          <a:p>
            <a:pPr marL="171450" indent="-171450">
              <a:buFont typeface="Arial" panose="020B0604020202020204" pitchFamily="34" charset="0"/>
              <a:buChar char="•"/>
            </a:pPr>
            <a:r>
              <a:rPr lang="de-DE"/>
              <a:t>„Nun stellt man sich nun einen Ensemble Learner mit einer Gruppe von 10.000 Klassifiziern vor. Und angenommen, jeder einzelne Klassifizierer ist enorm schwach, denn eine richtige Vorhersage trifft nur mit einer Präzision von 51% zu, dann würde jedoch die Mehrheit der 10.000 Klassifizierer (nämlich 51%, Gesetz der großen Zahl) richtig liegen und die Mehrheitsentscheidung in den absolut überwiegenden Fällen die korrekte Vorhersage treffen.“ nach https://data-science-blog.com/de/blog/tag/ensemble-learning/, abgerufen</a:t>
            </a:r>
            <a:r>
              <a:rPr lang="de-DE" baseline="0"/>
              <a:t> 16.08.2023. Einem Baum kann nicht vertraut werden, aber 10000 Bäume werden wegen dem Gesetz der großen Zahl vertrauenswürdig.</a:t>
            </a:r>
          </a:p>
          <a:p>
            <a:pPr marL="171450" indent="-171450">
              <a:buFont typeface="Arial" panose="020B0604020202020204" pitchFamily="34" charset="0"/>
              <a:buChar char="•"/>
            </a:pPr>
            <a:endParaRPr lang="de-DE" baseline="0"/>
          </a:p>
          <a:p>
            <a:pPr marL="171450" indent="-171450">
              <a:buFont typeface="Arial" panose="020B0604020202020204" pitchFamily="34" charset="0"/>
              <a:buChar char="•"/>
            </a:pPr>
            <a:r>
              <a:rPr lang="de-DE" baseline="0"/>
              <a:t>Mathematischer Beweis siehe </a:t>
            </a:r>
            <a:r>
              <a:rPr lang="en-US"/>
              <a:t>Breiman, L. (1996). Bagging predictors. Machine Learning, 26, 123–140,</a:t>
            </a:r>
            <a:r>
              <a:rPr lang="en-US" baseline="0"/>
              <a:t> abgerufen 23.05.2022.</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58</a:t>
            </a:fld>
            <a:endParaRPr lang="de-DE"/>
          </a:p>
        </p:txBody>
      </p:sp>
    </p:spTree>
    <p:extLst>
      <p:ext uri="{BB962C8B-B14F-4D97-AF65-F5344CB8AC3E}">
        <p14:creationId xmlns:p14="http://schemas.microsoft.com/office/powerpoint/2010/main" val="10366746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Bootstrapping  (mit Zurücklegen)</a:t>
            </a:r>
            <a:r>
              <a:rPr lang="de-DE" baseline="0"/>
              <a:t> </a:t>
            </a:r>
            <a:r>
              <a:rPr lang="de-DE"/>
              <a:t>ist die einfachste Methode des </a:t>
            </a:r>
            <a:r>
              <a:rPr lang="de-DE" baseline="0"/>
              <a:t>Resamplings, nach Zufall (siehe RANDOM_Sate).</a:t>
            </a:r>
          </a:p>
          <a:p>
            <a:pPr marL="628650" lvl="1" indent="-171450">
              <a:buFont typeface="Arial" panose="020B0604020202020204" pitchFamily="34" charset="0"/>
              <a:buChar char="•"/>
            </a:pPr>
            <a:r>
              <a:rPr lang="de-DE" baseline="0"/>
              <a:t>Meist werden wird den Submodellen die gleiche Datenanzahl wie im Input (aber zufällig neu gezogen mit Dubletten) gegeben. Bessere Ergebnisse werden jedoch durch kleinere Datenmengen erzielt (Aggarwal (2022, p.217)).</a:t>
            </a:r>
          </a:p>
          <a:p>
            <a:pPr marL="628650" lvl="1" indent="-171450">
              <a:buFont typeface="Arial" panose="020B0604020202020204" pitchFamily="34" charset="0"/>
              <a:buChar char="•"/>
            </a:pPr>
            <a:r>
              <a:rPr lang="de-DE" baseline="0"/>
              <a:t>Wird ein zufälliges </a:t>
            </a:r>
            <a:r>
              <a:rPr lang="de-DE"/>
              <a:t>Bootstrapping stratifiziert in Bezug auf eine nicht balancierte</a:t>
            </a:r>
            <a:r>
              <a:rPr lang="de-DE" baseline="0"/>
              <a:t> Zielvariable?</a:t>
            </a:r>
            <a:endParaRPr lang="de-DE"/>
          </a:p>
          <a:p>
            <a:endParaRPr lang="de-DE"/>
          </a:p>
          <a:p>
            <a:r>
              <a:rPr lang="de-DE"/>
              <a:t>Reduktion der Varianz siehe </a:t>
            </a:r>
            <a:r>
              <a:rPr lang="en-US"/>
              <a:t>Amin Zollanvari (2023) Machine Learning with Python, Springer Verlag, </a:t>
            </a:r>
            <a:r>
              <a:rPr lang="de-DE"/>
              <a:t>ISBN 978-3-031-33341-5, Lapitel 8.</a:t>
            </a:r>
          </a:p>
          <a:p>
            <a:endParaRPr lang="de-DE" dirty="0"/>
          </a:p>
          <a:p>
            <a:r>
              <a:rPr lang="de-DE"/>
              <a:t>Abbildung </a:t>
            </a:r>
            <a:r>
              <a:rPr lang="de-DE" dirty="0"/>
              <a:t>aus soumya7 (2022)  https://www.geeksforgeeks.org/bagging-vs-boosting-in-machine-learning/, </a:t>
            </a:r>
            <a:r>
              <a:rPr lang="en-US" dirty="0"/>
              <a:t>Indian Institute of Engineering Science and Technology (IIEST) </a:t>
            </a:r>
            <a:r>
              <a:rPr lang="en-US" dirty="0" err="1"/>
              <a:t>Shibpur</a:t>
            </a:r>
            <a:r>
              <a:rPr lang="en-US" dirty="0"/>
              <a:t> Howrah, </a:t>
            </a:r>
            <a:r>
              <a:rPr lang="de-DE" dirty="0"/>
              <a:t>abgerufen 01.11.2022.</a:t>
            </a:r>
          </a:p>
        </p:txBody>
      </p:sp>
      <p:sp>
        <p:nvSpPr>
          <p:cNvPr id="4" name="Foliennummernplatzhalter 3"/>
          <p:cNvSpPr>
            <a:spLocks noGrp="1"/>
          </p:cNvSpPr>
          <p:nvPr>
            <p:ph type="sldNum" sz="quarter" idx="10"/>
          </p:nvPr>
        </p:nvSpPr>
        <p:spPr/>
        <p:txBody>
          <a:bodyPr/>
          <a:lstStyle/>
          <a:p>
            <a:fld id="{C46A34EA-5938-436D-8788-E6E8D1FD0DF7}" type="slidenum">
              <a:rPr lang="de-DE" smtClean="0"/>
              <a:t>59</a:t>
            </a:fld>
            <a:endParaRPr lang="de-DE"/>
          </a:p>
        </p:txBody>
      </p:sp>
    </p:spTree>
    <p:extLst>
      <p:ext uri="{BB962C8B-B14F-4D97-AF65-F5344CB8AC3E}">
        <p14:creationId xmlns:p14="http://schemas.microsoft.com/office/powerpoint/2010/main" val="4285661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Wenn jeder Baum die gleichen Daten</a:t>
            </a:r>
            <a:r>
              <a:rPr lang="de-DE" baseline="0"/>
              <a:t> (Teilmengen, Variablen) trainiert, werden die Vorhersagen gleich sein. Also Bootstrapping in Bezug auf Datenteilmengen und Variablen.</a:t>
            </a:r>
            <a:endParaRPr lang="de-DE" dirty="0"/>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t>
            </a:r>
            <a:r>
              <a:rPr lang="de-DE" dirty="0"/>
              <a:t>aus </a:t>
            </a:r>
            <a:r>
              <a:rPr lang="de-DE" dirty="0" err="1"/>
              <a:t>Datacamp</a:t>
            </a:r>
            <a:r>
              <a:rPr lang="de-DE" baseline="0" dirty="0"/>
              <a:t> Blog (2018) </a:t>
            </a:r>
            <a:r>
              <a:rPr lang="en-US" baseline="0" dirty="0"/>
              <a:t>Understanding Random Forests Classifiers in Python Tutorial, </a:t>
            </a:r>
            <a:r>
              <a:rPr lang="de-DE" dirty="0"/>
              <a:t>https://www.datacamp.com/tutorial/random-forests-classifier-python, abgerufen</a:t>
            </a:r>
            <a:r>
              <a:rPr lang="de-DE" baseline="0" dirty="0"/>
              <a:t> 01.10.2022</a:t>
            </a: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60</a:t>
            </a:fld>
            <a:endParaRPr lang="de-DE"/>
          </a:p>
        </p:txBody>
      </p:sp>
    </p:spTree>
    <p:extLst>
      <p:ext uri="{BB962C8B-B14F-4D97-AF65-F5344CB8AC3E}">
        <p14:creationId xmlns:p14="http://schemas.microsoft.com/office/powerpoint/2010/main" val="2076980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Hier nur eine Auswahl.</a:t>
            </a:r>
          </a:p>
          <a:p>
            <a:pPr marL="171450" indent="-171450">
              <a:buFont typeface="Arial" panose="020B0604020202020204" pitchFamily="34" charset="0"/>
              <a:buChar char="•"/>
            </a:pPr>
            <a:r>
              <a:rPr lang="de-DE"/>
              <a:t>Hyperparameter </a:t>
            </a:r>
            <a:r>
              <a:rPr lang="de-DE" dirty="0"/>
              <a:t>sind Parameter von Modellen,</a:t>
            </a:r>
            <a:r>
              <a:rPr lang="de-DE" baseline="0" dirty="0"/>
              <a:t> die nicht gelernt / trainiert werden können. Sie ergeben sich aus dem mathematischen Aufbau eines Modells.</a:t>
            </a:r>
          </a:p>
          <a:p>
            <a:pPr marL="171450" indent="-171450">
              <a:buFont typeface="Arial" panose="020B0604020202020204" pitchFamily="34" charset="0"/>
              <a:buChar char="•"/>
            </a:pPr>
            <a:r>
              <a:rPr lang="de-DE"/>
              <a:t>max_depth rechnet die Ebenen ohne den Wurzelknoten.</a:t>
            </a:r>
            <a:endParaRPr lang="de-DE" baseline="0"/>
          </a:p>
          <a:p>
            <a:pPr marL="171450" indent="-171450">
              <a:buFont typeface="Arial" panose="020B0604020202020204" pitchFamily="34" charset="0"/>
              <a:buChar char="•"/>
            </a:pPr>
            <a:r>
              <a:rPr lang="de-DE" baseline="0"/>
              <a:t>Auswahl </a:t>
            </a:r>
            <a:r>
              <a:rPr lang="de-DE" baseline="0" dirty="0"/>
              <a:t>der </a:t>
            </a:r>
            <a:r>
              <a:rPr lang="de-DE" dirty="0"/>
              <a:t>Hyperparameter </a:t>
            </a:r>
            <a:r>
              <a:rPr lang="de-DE"/>
              <a:t>n</a:t>
            </a:r>
            <a:r>
              <a:rPr lang="de-DE" baseline="0"/>
              <a:t>ach https://scikit-learn.org/stable/modules/generated/sklearn.ensemble.RandomForestRegressor.html, abgerufen 24.10.2024.</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61</a:t>
            </a:fld>
            <a:endParaRPr lang="de-DE"/>
          </a:p>
        </p:txBody>
      </p:sp>
    </p:spTree>
    <p:extLst>
      <p:ext uri="{BB962C8B-B14F-4D97-AF65-F5344CB8AC3E}">
        <p14:creationId xmlns:p14="http://schemas.microsoft.com/office/powerpoint/2010/main" val="307405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Dach (hat) und Strich (bar) Notation</a:t>
            </a:r>
            <a:r>
              <a:rPr lang="de-DE" baseline="0"/>
              <a:t> unterscheiden beobachtete und geschätzte Werte.</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R</a:t>
            </a:r>
            <a:r>
              <a:rPr lang="de-DE" sz="900" baseline="30000">
                <a:latin typeface="Arial" panose="020B0604020202020204" pitchFamily="34" charset="0"/>
                <a:cs typeface="Arial" panose="020B0604020202020204" pitchFamily="34" charset="0"/>
              </a:rPr>
              <a:t>2</a:t>
            </a:r>
            <a:r>
              <a:rPr lang="de-DE" sz="900">
                <a:latin typeface="Arial" panose="020B0604020202020204" pitchFamily="34" charset="0"/>
                <a:cs typeface="Arial" panose="020B0604020202020204" pitchFamily="34" charset="0"/>
              </a:rPr>
              <a:t> ist ein Maß</a:t>
            </a:r>
            <a:r>
              <a:rPr lang="de-DE" sz="900" baseline="0">
                <a:latin typeface="Arial" panose="020B0604020202020204" pitchFamily="34" charset="0"/>
                <a:cs typeface="Arial" panose="020B0604020202020204" pitchFamily="34" charset="0"/>
              </a:rPr>
              <a:t> der Sparsamkeit (</a:t>
            </a:r>
            <a:r>
              <a:rPr lang="de-DE"/>
              <a:t>parsimony</a:t>
            </a:r>
            <a:r>
              <a:rPr lang="de-DE" sz="900" baseline="0">
                <a:latin typeface="Arial" panose="020B0604020202020204" pitchFamily="34" charset="0"/>
                <a:cs typeface="Arial" panose="020B0604020202020204" pitchFamily="34" charset="0"/>
              </a:rPr>
              <a:t>)</a:t>
            </a:r>
            <a:r>
              <a:rPr lang="de-DE" sz="900">
                <a:latin typeface="Arial" panose="020B0604020202020204" pitchFamily="34" charset="0"/>
                <a:cs typeface="Arial" panose="020B0604020202020204" pitchFamily="34" charset="0"/>
              </a:rPr>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R</a:t>
            </a:r>
            <a:r>
              <a:rPr lang="de-DE" sz="900" baseline="30000">
                <a:latin typeface="Arial" panose="020B0604020202020204" pitchFamily="34" charset="0"/>
                <a:cs typeface="Arial" panose="020B0604020202020204" pitchFamily="34" charset="0"/>
              </a:rPr>
              <a:t>2</a:t>
            </a:r>
            <a:r>
              <a:rPr lang="de-DE" sz="900">
                <a:latin typeface="Arial" panose="020B0604020202020204" pitchFamily="34" charset="0"/>
                <a:cs typeface="Arial" panose="020B0604020202020204" pitchFamily="34" charset="0"/>
              </a:rPr>
              <a:t> ist dimensionslos.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Quadrat der Varianz: besser wäre Standardabweichung,</a:t>
            </a:r>
            <a:r>
              <a:rPr lang="de-DE" sz="900" baseline="0">
                <a:latin typeface="Arial" panose="020B0604020202020204" pitchFamily="34" charset="0"/>
                <a:cs typeface="Arial" panose="020B0604020202020204" pitchFamily="34" charset="0"/>
              </a:rPr>
              <a:t> aber dann sind die Zahle nicht mehr linear interpretierbar.</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Bei einer einfachen linearen Regression (nur eine erklärende Variable) entspricht das Bestimmtheitsmaß dem Quadrat des Bravais-Pearson-Korrelationskoeffizienten r</a:t>
            </a:r>
            <a:r>
              <a:rPr lang="de-DE" sz="900" baseline="-25000">
                <a:latin typeface="Arial" panose="020B0604020202020204" pitchFamily="34" charset="0"/>
                <a:cs typeface="Arial" panose="020B0604020202020204" pitchFamily="34" charset="0"/>
              </a:rPr>
              <a:t>xy</a:t>
            </a:r>
            <a:r>
              <a:rPr lang="de-DE" sz="900">
                <a:latin typeface="Arial" panose="020B0604020202020204" pitchFamily="34" charset="0"/>
                <a:cs typeface="Arial" panose="020B0604020202020204" pitchFamily="34" charset="0"/>
              </a:rPr>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SQE oder SSE: Summe der Quadrate der Erklärten Abweichungen bzw. englisch Sum of Squares Explained</a:t>
            </a:r>
          </a:p>
          <a:p>
            <a:pPr marL="171450" indent="-171450">
              <a:buFont typeface="Arial" panose="020B0604020202020204" pitchFamily="34" charset="0"/>
              <a:buChar char="•"/>
            </a:pPr>
            <a:r>
              <a:rPr lang="de-DE"/>
              <a:t>SQT oder SST: umme der Quadrate der Totalen Abweichungen bzw. englisch Sum of Squares Total</a:t>
            </a:r>
          </a:p>
          <a:p>
            <a:pPr marL="171450" indent="-171450">
              <a:buFont typeface="Arial" panose="020B0604020202020204" pitchFamily="34" charset="0"/>
              <a:buChar char="•"/>
            </a:pPr>
            <a:r>
              <a:rPr lang="de-DE"/>
              <a:t>SQE etc</a:t>
            </a:r>
            <a:r>
              <a:rPr lang="de-DE" baseline="0"/>
              <a:t> sind keine normierten Terme und deren Verwendung wechselt in Lehrbüchern!</a:t>
            </a:r>
            <a:endParaRPr lang="de-DE"/>
          </a:p>
          <a:p>
            <a:endParaRPr lang="de-DE"/>
          </a:p>
          <a:p>
            <a:r>
              <a:rPr lang="de-DE"/>
              <a:t>Weitere Ma0e siehe https://stats.oarc.ucla.edu/other/mult-pkg/faq/general/faq-what-are-pseudo-r-squareds/, abgerufen 23.05.2023.</a:t>
            </a:r>
          </a:p>
          <a:p>
            <a:endParaRPr lang="de-DE" dirty="0"/>
          </a:p>
          <a:p>
            <a:r>
              <a:rPr lang="de-DE"/>
              <a:t>Abb. von https://www.unibw.de/hum-bildungswissenschaft/professuren/swm/methodenskripte/lineare-regression-grundlagen-und-blue-annahmen.pdf, </a:t>
            </a:r>
            <a:r>
              <a:rPr lang="de-DE" dirty="0"/>
              <a:t>abgerufen 23.05.2023.</a:t>
            </a:r>
          </a:p>
        </p:txBody>
      </p:sp>
      <p:sp>
        <p:nvSpPr>
          <p:cNvPr id="4" name="Foliennummernplatzhalter 3"/>
          <p:cNvSpPr>
            <a:spLocks noGrp="1"/>
          </p:cNvSpPr>
          <p:nvPr>
            <p:ph type="sldNum" sz="quarter" idx="10"/>
          </p:nvPr>
        </p:nvSpPr>
        <p:spPr/>
        <p:txBody>
          <a:bodyPr/>
          <a:lstStyle/>
          <a:p>
            <a:fld id="{C46A34EA-5938-436D-8788-E6E8D1FD0DF7}" type="slidenum">
              <a:rPr lang="de-DE" smtClean="0"/>
              <a:t>6</a:t>
            </a:fld>
            <a:endParaRPr lang="de-DE"/>
          </a:p>
        </p:txBody>
      </p:sp>
    </p:spTree>
    <p:extLst>
      <p:ext uri="{BB962C8B-B14F-4D97-AF65-F5344CB8AC3E}">
        <p14:creationId xmlns:p14="http://schemas.microsoft.com/office/powerpoint/2010/main" val="35298591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Trainingsdaten, die zuvor schlecht klassifiziert worden, werden bevorzugt neu mit zurücklegen gezogen. Das ist ungleich zum Bagging.</a:t>
            </a:r>
            <a:endParaRPr lang="de-DE"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Boosting reduziert den Bias, weil jedes Folgemodell die Fehler (Residuen) des Vorherigen ausbessert.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Im weitesten</a:t>
            </a:r>
            <a:r>
              <a:rPr lang="de-DE" baseline="0"/>
              <a:t> Sinn kann die Vorhersage über gewichtete Daten als Mehrsheitsentscheidung (voting) betrachtet werden.</a:t>
            </a:r>
            <a:endParaRPr lang="de-DE"/>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err="1"/>
              <a:t>Abb</a:t>
            </a:r>
            <a:r>
              <a:rPr lang="de-DE" dirty="0"/>
              <a:t> aus soumya7 (2022)  https://www.geeksforgeeks.org/bagging-vs-boosting-in-machine-learning/, </a:t>
            </a:r>
            <a:r>
              <a:rPr lang="en-US" dirty="0"/>
              <a:t>Indian Institute of Engineering Science and Technology (IIEST) </a:t>
            </a:r>
            <a:r>
              <a:rPr lang="en-US" dirty="0" err="1"/>
              <a:t>Shibpur</a:t>
            </a:r>
            <a:r>
              <a:rPr lang="en-US" dirty="0"/>
              <a:t> Howrah, </a:t>
            </a:r>
            <a:r>
              <a:rPr lang="de-DE" dirty="0"/>
              <a:t>abgerufen 01.11.2022.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63</a:t>
            </a:fld>
            <a:endParaRPr lang="de-DE"/>
          </a:p>
        </p:txBody>
      </p:sp>
    </p:spTree>
    <p:extLst>
      <p:ext uri="{BB962C8B-B14F-4D97-AF65-F5344CB8AC3E}">
        <p14:creationId xmlns:p14="http://schemas.microsoft.com/office/powerpoint/2010/main" val="2956068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Warum sollte die Anzahl der verwendeten Modelle ungerade sein?</a:t>
            </a:r>
          </a:p>
          <a:p>
            <a:endParaRPr lang="de-DE" dirty="0"/>
          </a:p>
          <a:p>
            <a:r>
              <a:rPr lang="de-DE" dirty="0"/>
              <a:t>Abb. Aus https://data-science-blog.com/blog/2017/12/03/ensemble-learning/, abgerufen 17.05.2022.</a:t>
            </a:r>
          </a:p>
        </p:txBody>
      </p:sp>
      <p:sp>
        <p:nvSpPr>
          <p:cNvPr id="4" name="Foliennummernplatzhalter 3"/>
          <p:cNvSpPr>
            <a:spLocks noGrp="1"/>
          </p:cNvSpPr>
          <p:nvPr>
            <p:ph type="sldNum" sz="quarter" idx="10"/>
          </p:nvPr>
        </p:nvSpPr>
        <p:spPr/>
        <p:txBody>
          <a:bodyPr/>
          <a:lstStyle/>
          <a:p>
            <a:fld id="{C46A34EA-5938-436D-8788-E6E8D1FD0DF7}" type="slidenum">
              <a:rPr lang="de-DE" smtClean="0"/>
              <a:t>64</a:t>
            </a:fld>
            <a:endParaRPr lang="de-DE"/>
          </a:p>
        </p:txBody>
      </p:sp>
    </p:spTree>
    <p:extLst>
      <p:ext uri="{BB962C8B-B14F-4D97-AF65-F5344CB8AC3E}">
        <p14:creationId xmlns:p14="http://schemas.microsoft.com/office/powerpoint/2010/main" val="1937890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a:t>Hier nur eine Auswahl </a:t>
            </a:r>
            <a:r>
              <a:rPr lang="de-DE" baseline="0"/>
              <a:t>der </a:t>
            </a:r>
            <a:r>
              <a:rPr lang="de-DE" dirty="0"/>
              <a:t>Hyperparameter </a:t>
            </a:r>
            <a:r>
              <a:rPr lang="de-DE"/>
              <a:t>n</a:t>
            </a:r>
            <a:r>
              <a:rPr lang="de-DE" baseline="0"/>
              <a:t>ach https://scikit-learn.org/stable/modules/generated/sklearn.ensemble.GradientBoostingRegressor.html#sklearn.ensemble.GradientBoostingRegressor, abgerufen 24.10.2024.</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65</a:t>
            </a:fld>
            <a:endParaRPr lang="de-DE"/>
          </a:p>
        </p:txBody>
      </p:sp>
    </p:spTree>
    <p:extLst>
      <p:ext uri="{BB962C8B-B14F-4D97-AF65-F5344CB8AC3E}">
        <p14:creationId xmlns:p14="http://schemas.microsoft.com/office/powerpoint/2010/main" val="3074056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Siehe auch </a:t>
            </a:r>
            <a:r>
              <a:rPr lang="en-US">
                <a:hlinkClick r:id="rId3"/>
              </a:rPr>
              <a:t>XGBoost – What Is It and Why Does It Matter?</a:t>
            </a:r>
            <a:r>
              <a:rPr lang="en-US"/>
              <a:t> Von Nvidia, abgerufen 25.04.2025.</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66</a:t>
            </a:fld>
            <a:endParaRPr lang="de-DE"/>
          </a:p>
        </p:txBody>
      </p:sp>
    </p:spTree>
    <p:extLst>
      <p:ext uri="{BB962C8B-B14F-4D97-AF65-F5344CB8AC3E}">
        <p14:creationId xmlns:p14="http://schemas.microsoft.com/office/powerpoint/2010/main" val="137613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Wie gut ist ein Regressionsmodell in Bezug auf eine Schätzung durch den Mittelwert?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Einführung in die Quadratsummenzerlegung, Streuungszerlegung.</a:t>
            </a:r>
          </a:p>
          <a:p>
            <a:pPr marL="171450" indent="-171450">
              <a:buFont typeface="Arial" panose="020B0604020202020204" pitchFamily="34" charset="0"/>
              <a:buChar char="•"/>
            </a:pPr>
            <a:r>
              <a:rPr lang="de-DE"/>
              <a:t>coefficient of determination [engl.] Bestimmtheitsmaß. Auch Determinationskoeffizient, R squared genannt.</a:t>
            </a:r>
          </a:p>
          <a:p>
            <a:endParaRPr lang="de-DE"/>
          </a:p>
          <a:p>
            <a:r>
              <a:rPr lang="de-DE"/>
              <a:t>Beispiel</a:t>
            </a:r>
            <a:r>
              <a:rPr lang="de-DE" baseline="0"/>
              <a:t> </a:t>
            </a:r>
            <a:r>
              <a:rPr lang="de-DE"/>
              <a:t>aus https://welt-der-bwl.de/Bestimmtheitsma%C3%9F, abgerufen 26.04.2024.</a:t>
            </a:r>
          </a:p>
        </p:txBody>
      </p:sp>
      <p:sp>
        <p:nvSpPr>
          <p:cNvPr id="4" name="Foliennummernplatzhalter 3"/>
          <p:cNvSpPr>
            <a:spLocks noGrp="1"/>
          </p:cNvSpPr>
          <p:nvPr>
            <p:ph type="sldNum" sz="quarter" idx="10"/>
          </p:nvPr>
        </p:nvSpPr>
        <p:spPr/>
        <p:txBody>
          <a:bodyPr/>
          <a:lstStyle/>
          <a:p>
            <a:fld id="{C46A34EA-5938-436D-8788-E6E8D1FD0DF7}" type="slidenum">
              <a:rPr lang="de-DE" smtClean="0"/>
              <a:t>7</a:t>
            </a:fld>
            <a:endParaRPr lang="de-DE"/>
          </a:p>
        </p:txBody>
      </p:sp>
    </p:spTree>
    <p:extLst>
      <p:ext uri="{BB962C8B-B14F-4D97-AF65-F5344CB8AC3E}">
        <p14:creationId xmlns:p14="http://schemas.microsoft.com/office/powerpoint/2010/main" val="211754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Adjustiert</a:t>
            </a:r>
            <a:r>
              <a:rPr lang="de-DE" baseline="0"/>
              <a:t> heisst hier </a:t>
            </a:r>
            <a:r>
              <a:rPr lang="de-DE"/>
              <a:t>freiheitsgradbezogen.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Gedankenexperiment: Regression</a:t>
            </a:r>
            <a:r>
              <a:rPr lang="de-DE" baseline="0"/>
              <a:t> durch zwei Punkte mit R2=1! Trotzdem wird man erst mit viel mehr Daten dem R2 Glauben schenken.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Gedankenexperiment: Fügen Sie einem Regressionsmodell mit hohem</a:t>
            </a:r>
            <a:r>
              <a:rPr lang="de-DE" baseline="0"/>
              <a:t> Bestimmtheitsmaß viele zufällig verteilte neue Variablen hinzu. Beispiel 2 relevante und 98 zufällige Variablen.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R2a negativ zeigt auf ein Modell schlechter als Schätzung mit Mittelwert. Zuviele irrelevante Variablen!</a:t>
            </a:r>
          </a:p>
          <a:p>
            <a:endParaRPr lang="de-DE" dirty="0"/>
          </a:p>
          <a:p>
            <a:r>
              <a:rPr lang="de-DE"/>
              <a:t>Abb. von https://www.unibw.de/hum-bildungswissenschaft/professuren/swm/methodenskripte/lineare-regression-grundlagen-und-blue-annahmen.pdf, </a:t>
            </a:r>
            <a:r>
              <a:rPr lang="de-DE" dirty="0"/>
              <a:t>abgerufen 23.05.2023.</a:t>
            </a:r>
          </a:p>
        </p:txBody>
      </p:sp>
      <p:sp>
        <p:nvSpPr>
          <p:cNvPr id="4" name="Foliennummernplatzhalter 3"/>
          <p:cNvSpPr>
            <a:spLocks noGrp="1"/>
          </p:cNvSpPr>
          <p:nvPr>
            <p:ph type="sldNum" sz="quarter" idx="10"/>
          </p:nvPr>
        </p:nvSpPr>
        <p:spPr/>
        <p:txBody>
          <a:bodyPr/>
          <a:lstStyle/>
          <a:p>
            <a:fld id="{C46A34EA-5938-436D-8788-E6E8D1FD0DF7}" type="slidenum">
              <a:rPr lang="de-DE" smtClean="0"/>
              <a:t>8</a:t>
            </a:fld>
            <a:endParaRPr lang="de-DE"/>
          </a:p>
        </p:txBody>
      </p:sp>
    </p:spTree>
    <p:extLst>
      <p:ext uri="{BB962C8B-B14F-4D97-AF65-F5344CB8AC3E}">
        <p14:creationId xmlns:p14="http://schemas.microsoft.com/office/powerpoint/2010/main" val="3529859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a:t>
            </a:r>
            <a:r>
              <a:rPr lang="de-DE" baseline="30000"/>
              <a:t>2</a:t>
            </a:r>
            <a:r>
              <a:rPr lang="de-DE" baseline="0"/>
              <a:t> =0</a:t>
            </a:r>
            <a:r>
              <a:rPr lang="de-DE"/>
              <a:t>: Die unabhängigen Variablen können überhaupt nicht erklären - in diesen Fall finden wir auch keine Steigung der Regressionsgeraden, also alle Regressionskoeffzienten</a:t>
            </a:r>
            <a:r>
              <a:rPr lang="de-DE" baseline="0"/>
              <a:t> = 0</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a:t>
            </a:r>
            <a:r>
              <a:rPr lang="de-DE" baseline="30000"/>
              <a:t>2</a:t>
            </a:r>
            <a:r>
              <a:rPr lang="de-DE" baseline="0"/>
              <a:t>= 1</a:t>
            </a:r>
            <a:r>
              <a:rPr lang="de-DE"/>
              <a:t>: Die unabhängigen Variablen erklären vollständig - alle beobachteten -Werte liegen auf der Regressionsgeraden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a:t>
            </a:r>
            <a:r>
              <a:rPr lang="de-DE" baseline="30000"/>
              <a:t>2</a:t>
            </a:r>
            <a:r>
              <a:rPr lang="de-DE" baseline="0"/>
              <a:t>= 0,7</a:t>
            </a:r>
            <a:r>
              <a:rPr lang="de-DE"/>
              <a:t>: Die unabhängigen Variablen erklären 70% der Unterschiede in - 30% der Unterschiede können wir nicht erklären.</a:t>
            </a:r>
          </a:p>
        </p:txBody>
      </p:sp>
      <p:sp>
        <p:nvSpPr>
          <p:cNvPr id="4" name="Foliennummernplatzhalter 3"/>
          <p:cNvSpPr>
            <a:spLocks noGrp="1"/>
          </p:cNvSpPr>
          <p:nvPr>
            <p:ph type="sldNum" sz="quarter" idx="10"/>
          </p:nvPr>
        </p:nvSpPr>
        <p:spPr/>
        <p:txBody>
          <a:bodyPr/>
          <a:lstStyle/>
          <a:p>
            <a:fld id="{C46A34EA-5938-436D-8788-E6E8D1FD0DF7}" type="slidenum">
              <a:rPr lang="de-DE" smtClean="0"/>
              <a:t>9</a:t>
            </a:fld>
            <a:endParaRPr lang="de-DE"/>
          </a:p>
        </p:txBody>
      </p:sp>
    </p:spTree>
    <p:extLst>
      <p:ext uri="{BB962C8B-B14F-4D97-AF65-F5344CB8AC3E}">
        <p14:creationId xmlns:p14="http://schemas.microsoft.com/office/powerpoint/2010/main" val="1561839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Leer">
    <p:spTree>
      <p:nvGrpSpPr>
        <p:cNvPr id="1" name=""/>
        <p:cNvGrpSpPr/>
        <p:nvPr/>
      </p:nvGrpSpPr>
      <p:grpSpPr>
        <a:xfrm>
          <a:off x="0" y="0"/>
          <a:ext cx="0" cy="0"/>
          <a:chOff x="0" y="0"/>
          <a:chExt cx="0" cy="0"/>
        </a:xfrm>
      </p:grpSpPr>
      <p:sp>
        <p:nvSpPr>
          <p:cNvPr id="19"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
        <p:nvSpPr>
          <p:cNvPr id="3" name="Textplatzhalter 2"/>
          <p:cNvSpPr>
            <a:spLocks noGrp="1"/>
          </p:cNvSpPr>
          <p:nvPr>
            <p:ph type="body" sz="quarter" idx="11"/>
          </p:nvPr>
        </p:nvSpPr>
        <p:spPr>
          <a:xfrm>
            <a:off x="360363" y="792163"/>
            <a:ext cx="10729912" cy="5327650"/>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576072" indent="0">
              <a:buNone/>
              <a:defRPr sz="1600">
                <a:latin typeface="Arial" panose="020B0604020202020204" pitchFamily="34" charset="0"/>
                <a:cs typeface="Arial" panose="020B0604020202020204" pitchFamily="34" charset="0"/>
              </a:defRPr>
            </a:lvl2pPr>
            <a:lvl3pPr marL="1152144" indent="0">
              <a:buNone/>
              <a:defRPr sz="1600">
                <a:latin typeface="Arial" panose="020B0604020202020204" pitchFamily="34" charset="0"/>
                <a:cs typeface="Arial" panose="020B0604020202020204" pitchFamily="34" charset="0"/>
              </a:defRPr>
            </a:lvl3pPr>
            <a:lvl4pPr marL="1728216" indent="0">
              <a:buNone/>
              <a:defRPr sz="1600">
                <a:latin typeface="Arial" panose="020B0604020202020204" pitchFamily="34" charset="0"/>
                <a:cs typeface="Arial" panose="020B0604020202020204" pitchFamily="34" charset="0"/>
              </a:defRPr>
            </a:lvl4pPr>
            <a:lvl5pPr marL="2304288" indent="0">
              <a:buNone/>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6268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extbox">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288429" y="791815"/>
            <a:ext cx="10945216" cy="5112568"/>
          </a:xfrm>
          <a:prstGeom prst="rect">
            <a:avLst/>
          </a:prstGeom>
          <a:ln>
            <a:solidFill>
              <a:schemeClr val="tx1"/>
            </a:solidFill>
          </a:ln>
        </p:spPr>
        <p:txBody>
          <a:bodyPr lIns="115214" tIns="57607" rIns="115214" bIns="57607"/>
          <a:lstStyle>
            <a:lvl1pPr marL="0" indent="0" algn="l">
              <a:buNone/>
              <a:defRPr sz="1600" baseline="0">
                <a:solidFill>
                  <a:schemeClr val="tx1"/>
                </a:solidFill>
                <a:latin typeface="Arial" panose="020B0604020202020204" pitchFamily="34" charset="0"/>
                <a:cs typeface="Arial" panose="020B0604020202020204" pitchFamily="34" charset="0"/>
              </a:defRPr>
            </a:lvl1pPr>
            <a:lvl2pPr marL="576072" indent="0" algn="ctr">
              <a:buNone/>
              <a:defRPr>
                <a:solidFill>
                  <a:schemeClr val="tx1">
                    <a:tint val="75000"/>
                  </a:schemeClr>
                </a:solidFill>
              </a:defRPr>
            </a:lvl2pPr>
            <a:lvl3pPr marL="1152144" indent="0" algn="ctr">
              <a:buNone/>
              <a:defRPr>
                <a:solidFill>
                  <a:schemeClr val="tx1">
                    <a:tint val="75000"/>
                  </a:schemeClr>
                </a:solidFill>
              </a:defRPr>
            </a:lvl3pPr>
            <a:lvl4pPr marL="1728216" indent="0" algn="ctr">
              <a:buNone/>
              <a:defRPr>
                <a:solidFill>
                  <a:schemeClr val="tx1">
                    <a:tint val="75000"/>
                  </a:schemeClr>
                </a:solidFill>
              </a:defRPr>
            </a:lvl4pPr>
            <a:lvl5pPr marL="2304288" indent="0" algn="ctr">
              <a:buNone/>
              <a:defRPr>
                <a:solidFill>
                  <a:schemeClr val="tx1">
                    <a:tint val="75000"/>
                  </a:schemeClr>
                </a:solidFill>
              </a:defRPr>
            </a:lvl5pPr>
            <a:lvl6pPr marL="2880360" indent="0" algn="ctr">
              <a:buNone/>
              <a:defRPr>
                <a:solidFill>
                  <a:schemeClr val="tx1">
                    <a:tint val="75000"/>
                  </a:schemeClr>
                </a:solidFill>
              </a:defRPr>
            </a:lvl6pPr>
            <a:lvl7pPr marL="3456432" indent="0" algn="ctr">
              <a:buNone/>
              <a:defRPr>
                <a:solidFill>
                  <a:schemeClr val="tx1">
                    <a:tint val="75000"/>
                  </a:schemeClr>
                </a:solidFill>
              </a:defRPr>
            </a:lvl7pPr>
            <a:lvl8pPr marL="4032504" indent="0" algn="ctr">
              <a:buNone/>
              <a:defRPr>
                <a:solidFill>
                  <a:schemeClr val="tx1">
                    <a:tint val="75000"/>
                  </a:schemeClr>
                </a:solidFill>
              </a:defRPr>
            </a:lvl8pPr>
            <a:lvl9pPr marL="4608576" indent="0" algn="ctr">
              <a:buNone/>
              <a:defRPr>
                <a:solidFill>
                  <a:schemeClr val="tx1">
                    <a:tint val="75000"/>
                  </a:schemeClr>
                </a:solidFill>
              </a:defRPr>
            </a:lvl9pPr>
          </a:lstStyle>
          <a:p>
            <a:r>
              <a:rPr lang="de-DE" dirty="0"/>
              <a:t>Formatvorlage des Untertitelmasters durch Klicken bearbeiten</a:t>
            </a:r>
          </a:p>
        </p:txBody>
      </p:sp>
      <p:sp>
        <p:nvSpPr>
          <p:cNvPr id="7"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Tree>
    <p:extLst>
      <p:ext uri="{BB962C8B-B14F-4D97-AF65-F5344CB8AC3E}">
        <p14:creationId xmlns:p14="http://schemas.microsoft.com/office/powerpoint/2010/main" val="28029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Übung">
    <p:bg>
      <p:bgPr>
        <a:solidFill>
          <a:schemeClr val="bg2">
            <a:lumMod val="75000"/>
            <a:alpha val="43000"/>
          </a:schemeClr>
        </a:solidFill>
        <a:effectLst/>
      </p:bgPr>
    </p:bg>
    <p:spTree>
      <p:nvGrpSpPr>
        <p:cNvPr id="1" name=""/>
        <p:cNvGrpSpPr/>
        <p:nvPr/>
      </p:nvGrpSpPr>
      <p:grpSpPr>
        <a:xfrm>
          <a:off x="0" y="0"/>
          <a:ext cx="0" cy="0"/>
          <a:chOff x="0" y="0"/>
          <a:chExt cx="0" cy="0"/>
        </a:xfrm>
      </p:grpSpPr>
      <p:sp>
        <p:nvSpPr>
          <p:cNvPr id="3"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
        <p:nvSpPr>
          <p:cNvPr id="6" name="Textplatzhalter 5"/>
          <p:cNvSpPr>
            <a:spLocks noGrp="1"/>
          </p:cNvSpPr>
          <p:nvPr>
            <p:ph type="body" sz="quarter" idx="11"/>
          </p:nvPr>
        </p:nvSpPr>
        <p:spPr>
          <a:xfrm>
            <a:off x="360363" y="647700"/>
            <a:ext cx="10801350" cy="5472113"/>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576072" indent="0">
              <a:buNone/>
              <a:defRPr sz="1400">
                <a:latin typeface="Arial" panose="020B0604020202020204" pitchFamily="34" charset="0"/>
                <a:cs typeface="Arial" panose="020B0604020202020204" pitchFamily="34" charset="0"/>
              </a:defRPr>
            </a:lvl2pPr>
            <a:lvl3pPr marL="1152144" indent="0">
              <a:buNone/>
              <a:defRPr sz="1400">
                <a:latin typeface="Arial" panose="020B0604020202020204" pitchFamily="34" charset="0"/>
                <a:cs typeface="Arial" panose="020B0604020202020204" pitchFamily="34" charset="0"/>
              </a:defRPr>
            </a:lvl3pPr>
            <a:lvl4pPr marL="1728216" indent="0">
              <a:buNone/>
              <a:defRPr sz="1400">
                <a:latin typeface="Arial" panose="020B0604020202020204" pitchFamily="34" charset="0"/>
                <a:cs typeface="Arial" panose="020B0604020202020204" pitchFamily="34" charset="0"/>
              </a:defRPr>
            </a:lvl4pPr>
            <a:lvl5pPr marL="2304288" indent="0">
              <a:buNone/>
              <a:defRPr sz="14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023111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feld 7"/>
          <p:cNvSpPr txBox="1"/>
          <p:nvPr/>
        </p:nvSpPr>
        <p:spPr>
          <a:xfrm>
            <a:off x="8920181" y="6145996"/>
            <a:ext cx="2304256" cy="285616"/>
          </a:xfrm>
          <a:prstGeom prst="rect">
            <a:avLst/>
          </a:prstGeom>
          <a:noFill/>
        </p:spPr>
        <p:txBody>
          <a:bodyPr wrap="square" lIns="115214" tIns="57607" rIns="115214" bIns="57607" rtlCol="0">
            <a:spAutoFit/>
          </a:bodyPr>
          <a:lstStyle/>
          <a:p>
            <a:pPr algn="r"/>
            <a:r>
              <a:rPr lang="de-DE" sz="1100"/>
              <a:t>Seminar MLDL</a:t>
            </a:r>
            <a:endParaRPr lang="de-DE" sz="1100" dirty="0"/>
          </a:p>
        </p:txBody>
      </p:sp>
      <p:sp>
        <p:nvSpPr>
          <p:cNvPr id="9" name="Textfeld 8"/>
          <p:cNvSpPr txBox="1"/>
          <p:nvPr/>
        </p:nvSpPr>
        <p:spPr>
          <a:xfrm>
            <a:off x="226198" y="6145996"/>
            <a:ext cx="5897780" cy="290820"/>
          </a:xfrm>
          <a:prstGeom prst="rect">
            <a:avLst/>
          </a:prstGeom>
          <a:noFill/>
        </p:spPr>
        <p:txBody>
          <a:bodyPr wrap="square" lIns="115214" tIns="57607" rIns="115214" bIns="57607" rtlCol="0">
            <a:spAutoFit/>
          </a:bodyPr>
          <a:lstStyle/>
          <a:p>
            <a:fld id="{0E2C8BD4-9C0E-4FDD-8B53-3188E0F9B571}" type="slidenum">
              <a:rPr lang="de-DE" sz="1100" smtClean="0"/>
              <a:t>‹Nr.›</a:t>
            </a:fld>
            <a:endParaRPr lang="de-DE" sz="1100" dirty="0"/>
          </a:p>
        </p:txBody>
      </p:sp>
      <p:cxnSp>
        <p:nvCxnSpPr>
          <p:cNvPr id="10" name="Gerade Verbindung 9"/>
          <p:cNvCxnSpPr/>
          <p:nvPr/>
        </p:nvCxnSpPr>
        <p:spPr>
          <a:xfrm>
            <a:off x="316933" y="586493"/>
            <a:ext cx="108882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p:cNvSpPr txBox="1"/>
          <p:nvPr userDrawn="1"/>
        </p:nvSpPr>
        <p:spPr>
          <a:xfrm rot="16200000">
            <a:off x="-814673" y="5190398"/>
            <a:ext cx="1906035" cy="276999"/>
          </a:xfrm>
          <a:prstGeom prst="rect">
            <a:avLst/>
          </a:prstGeom>
          <a:noFill/>
        </p:spPr>
        <p:txBody>
          <a:bodyPr wrap="none" rtlCol="0">
            <a:spAutoFit/>
          </a:bodyPr>
          <a:lstStyle/>
          <a:p>
            <a:r>
              <a:rPr lang="de-DE" sz="1200" b="0">
                <a:latin typeface="Calibri" panose="020F0502020204030204" pitchFamily="34" charset="0"/>
                <a:cs typeface="Calibri" panose="020F0502020204030204" pitchFamily="34" charset="0"/>
              </a:rPr>
              <a:t>2025 Willi Hahn, MIT Lizenz</a:t>
            </a:r>
            <a:endParaRPr lang="de-DE" sz="12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142348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p:txStyles>
    <p:titleStyle>
      <a:lvl1pPr algn="ctr" defTabSz="1152144" rtl="0" eaLnBrk="1" latinLnBrk="0" hangingPunct="1">
        <a:spcBef>
          <a:spcPct val="0"/>
        </a:spcBef>
        <a:buNone/>
        <a:defRPr sz="5500" kern="1200">
          <a:solidFill>
            <a:schemeClr val="tx1"/>
          </a:solidFill>
          <a:latin typeface="+mj-lt"/>
          <a:ea typeface="+mj-ea"/>
          <a:cs typeface="+mj-cs"/>
        </a:defRPr>
      </a:lvl1pPr>
    </p:titleStyle>
    <p:bodyStyle>
      <a:lvl1pPr marL="432054" indent="-432054" algn="l" defTabSz="1152144"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6117" indent="-360045" algn="l" defTabSz="1152144"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036" algn="l" defTabSz="1152144"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25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324"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de-DE"/>
      </a:defPPr>
      <a:lvl1pPr marL="0" algn="l" defTabSz="1152144" rtl="0" eaLnBrk="1" latinLnBrk="0" hangingPunct="1">
        <a:defRPr sz="2300" kern="1200">
          <a:solidFill>
            <a:schemeClr val="tx1"/>
          </a:solidFill>
          <a:latin typeface="+mn-lt"/>
          <a:ea typeface="+mn-ea"/>
          <a:cs typeface="+mn-cs"/>
        </a:defRPr>
      </a:lvl1pPr>
      <a:lvl2pPr marL="576072" algn="l" defTabSz="1152144" rtl="0" eaLnBrk="1" latinLnBrk="0" hangingPunct="1">
        <a:defRPr sz="2300" kern="1200">
          <a:solidFill>
            <a:schemeClr val="tx1"/>
          </a:solidFill>
          <a:latin typeface="+mn-lt"/>
          <a:ea typeface="+mn-ea"/>
          <a:cs typeface="+mn-cs"/>
        </a:defRPr>
      </a:lvl2pPr>
      <a:lvl3pPr marL="1152144" algn="l" defTabSz="1152144" rtl="0" eaLnBrk="1" latinLnBrk="0" hangingPunct="1">
        <a:defRPr sz="2300" kern="1200">
          <a:solidFill>
            <a:schemeClr val="tx1"/>
          </a:solidFill>
          <a:latin typeface="+mn-lt"/>
          <a:ea typeface="+mn-ea"/>
          <a:cs typeface="+mn-cs"/>
        </a:defRPr>
      </a:lvl3pPr>
      <a:lvl4pPr marL="1728216" algn="l" defTabSz="1152144" rtl="0" eaLnBrk="1" latinLnBrk="0" hangingPunct="1">
        <a:defRPr sz="2300" kern="1200">
          <a:solidFill>
            <a:schemeClr val="tx1"/>
          </a:solidFill>
          <a:latin typeface="+mn-lt"/>
          <a:ea typeface="+mn-ea"/>
          <a:cs typeface="+mn-cs"/>
        </a:defRPr>
      </a:lvl4pPr>
      <a:lvl5pPr marL="2304288" algn="l" defTabSz="1152144" rtl="0" eaLnBrk="1" latinLnBrk="0" hangingPunct="1">
        <a:defRPr sz="2300" kern="1200">
          <a:solidFill>
            <a:schemeClr val="tx1"/>
          </a:solidFill>
          <a:latin typeface="+mn-lt"/>
          <a:ea typeface="+mn-ea"/>
          <a:cs typeface="+mn-cs"/>
        </a:defRPr>
      </a:lvl5pPr>
      <a:lvl6pPr marL="2880360" algn="l" defTabSz="1152144" rtl="0" eaLnBrk="1" latinLnBrk="0" hangingPunct="1">
        <a:defRPr sz="2300" kern="1200">
          <a:solidFill>
            <a:schemeClr val="tx1"/>
          </a:solidFill>
          <a:latin typeface="+mn-lt"/>
          <a:ea typeface="+mn-ea"/>
          <a:cs typeface="+mn-cs"/>
        </a:defRPr>
      </a:lvl6pPr>
      <a:lvl7pPr marL="3456432" algn="l" defTabSz="1152144" rtl="0" eaLnBrk="1" latinLnBrk="0" hangingPunct="1">
        <a:defRPr sz="2300" kern="1200">
          <a:solidFill>
            <a:schemeClr val="tx1"/>
          </a:solidFill>
          <a:latin typeface="+mn-lt"/>
          <a:ea typeface="+mn-ea"/>
          <a:cs typeface="+mn-cs"/>
        </a:defRPr>
      </a:lvl7pPr>
      <a:lvl8pPr marL="4032504" algn="l" defTabSz="1152144" rtl="0" eaLnBrk="1" latinLnBrk="0" hangingPunct="1">
        <a:defRPr sz="2300" kern="1200">
          <a:solidFill>
            <a:schemeClr val="tx1"/>
          </a:solidFill>
          <a:latin typeface="+mn-lt"/>
          <a:ea typeface="+mn-ea"/>
          <a:cs typeface="+mn-cs"/>
        </a:defRPr>
      </a:lvl8pPr>
      <a:lvl9pPr marL="4608576" algn="l" defTabSz="1152144"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hyperlink" Target="https://keras.io/api/losse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www.tensorflow.org/api_docs/python/tf/keras/losse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4" Type="http://schemas.openxmlformats.org/officeDocument/2006/relationships/image" Target="../media/image99.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Nomenklatur</a:t>
            </a:r>
          </a:p>
        </p:txBody>
      </p:sp>
      <p:sp>
        <p:nvSpPr>
          <p:cNvPr id="3" name="Textplatzhalter 2"/>
          <p:cNvSpPr>
            <a:spLocks noGrp="1"/>
          </p:cNvSpPr>
          <p:nvPr>
            <p:ph type="body" sz="quarter" idx="11"/>
          </p:nvPr>
        </p:nvSpPr>
        <p:spPr>
          <a:xfrm>
            <a:off x="576461" y="935831"/>
            <a:ext cx="4896544" cy="2448273"/>
          </a:xfrm>
          <a:ln>
            <a:solidFill>
              <a:schemeClr val="tx1"/>
            </a:solidFill>
          </a:ln>
        </p:spPr>
        <p:txBody>
          <a:bodyPr/>
          <a:lstStyle/>
          <a:p>
            <a:r>
              <a:rPr lang="de-DE" b="1"/>
              <a:t>Modellvariable </a:t>
            </a:r>
            <a:r>
              <a:rPr lang="de-DE" i="1"/>
              <a:t>X  	</a:t>
            </a:r>
            <a:r>
              <a:rPr lang="de-DE" b="1"/>
              <a:t>Modellvariable </a:t>
            </a:r>
            <a:r>
              <a:rPr lang="de-DE" i="1"/>
              <a:t>Y</a:t>
            </a:r>
          </a:p>
          <a:p>
            <a:endParaRPr lang="de-DE" i="1"/>
          </a:p>
          <a:p>
            <a:r>
              <a:rPr lang="de-DE"/>
              <a:t>erklärende Variable 	erklärte Variable </a:t>
            </a:r>
          </a:p>
          <a:p>
            <a:r>
              <a:rPr lang="de-DE"/>
              <a:t>unabhängige Variable 	abhängige Variable </a:t>
            </a:r>
          </a:p>
          <a:p>
            <a:r>
              <a:rPr lang="de-DE"/>
              <a:t>exogene Variable 	endogene Variable </a:t>
            </a:r>
          </a:p>
          <a:p>
            <a:r>
              <a:rPr lang="de-DE"/>
              <a:t>Regressor 		Regressand </a:t>
            </a:r>
          </a:p>
          <a:p>
            <a:r>
              <a:rPr lang="de-DE"/>
              <a:t>Prädiktorvariable 	Kriteriumsvariable</a:t>
            </a:r>
          </a:p>
          <a:p>
            <a:r>
              <a:rPr lang="de-DE"/>
              <a:t>		Zielvariable</a:t>
            </a:r>
            <a:br>
              <a:rPr lang="de-DE"/>
            </a:br>
            <a:endParaRPr lang="de-DE"/>
          </a:p>
          <a:p>
            <a:endParaRPr lang="de-DE"/>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7061" y="3600127"/>
            <a:ext cx="5513387" cy="181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7061" y="1516345"/>
            <a:ext cx="52768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7221685" y="935831"/>
            <a:ext cx="1905330" cy="338554"/>
          </a:xfrm>
          <a:prstGeom prst="rect">
            <a:avLst/>
          </a:prstGeom>
          <a:noFill/>
        </p:spPr>
        <p:txBody>
          <a:bodyPr wrap="none" rtlCol="0">
            <a:spAutoFit/>
          </a:bodyPr>
          <a:lstStyle/>
          <a:p>
            <a:r>
              <a:rPr lang="de-DE" sz="1600"/>
              <a:t>Einfache </a:t>
            </a:r>
            <a:r>
              <a:rPr lang="de-DE" sz="1600">
                <a:latin typeface="Calibri" panose="020F0502020204030204" pitchFamily="34" charset="0"/>
                <a:cs typeface="Calibri" panose="020F0502020204030204" pitchFamily="34" charset="0"/>
              </a:rPr>
              <a:t> Regression</a:t>
            </a:r>
            <a:endParaRPr lang="de-DE" sz="1600"/>
          </a:p>
        </p:txBody>
      </p:sp>
      <p:sp>
        <p:nvSpPr>
          <p:cNvPr id="7" name="Textfeld 6"/>
          <p:cNvSpPr txBox="1"/>
          <p:nvPr/>
        </p:nvSpPr>
        <p:spPr>
          <a:xfrm>
            <a:off x="7066162" y="3067398"/>
            <a:ext cx="2216376" cy="338554"/>
          </a:xfrm>
          <a:prstGeom prst="rect">
            <a:avLst/>
          </a:prstGeom>
          <a:noFill/>
        </p:spPr>
        <p:txBody>
          <a:bodyPr wrap="none" rtlCol="0">
            <a:spAutoFit/>
          </a:bodyPr>
          <a:lstStyle/>
          <a:p>
            <a:r>
              <a:rPr lang="de-DE" sz="1600"/>
              <a:t>Multivariate </a:t>
            </a:r>
            <a:r>
              <a:rPr lang="de-DE" sz="1600">
                <a:latin typeface="Calibri" panose="020F0502020204030204" pitchFamily="34" charset="0"/>
                <a:cs typeface="Calibri" panose="020F0502020204030204" pitchFamily="34" charset="0"/>
              </a:rPr>
              <a:t>Regression</a:t>
            </a:r>
            <a:endParaRPr lang="de-DE" sz="1600"/>
          </a:p>
        </p:txBody>
      </p:sp>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6541" y="3600127"/>
            <a:ext cx="2806375" cy="2457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05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Voraussetzungen für </a:t>
            </a:r>
            <a:r>
              <a:rPr lang="de-DE"/>
              <a:t>interpretierbare Vorhersagen von linearen Regressionen</a:t>
            </a:r>
            <a:endParaRPr lang="de-DE" dirty="0"/>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Lineare Beziehungen zwischen unabhängigen und abhängiger Variablen sind vorhanden (</a:t>
            </a:r>
            <a:r>
              <a:rPr lang="de-DE" b="1"/>
              <a:t>Linearität</a:t>
            </a:r>
            <a:r>
              <a:rPr lang="de-DE"/>
              <a:t>).</a:t>
            </a:r>
          </a:p>
          <a:p>
            <a:pPr marL="285750" indent="-285750">
              <a:buFont typeface="Arial" panose="020B0604020202020204" pitchFamily="34" charset="0"/>
              <a:buChar char="•"/>
            </a:pPr>
            <a:r>
              <a:rPr lang="de-DE"/>
              <a:t>Alle und nur die relevanten, unabhängigen </a:t>
            </a:r>
            <a:r>
              <a:rPr lang="de-DE" dirty="0"/>
              <a:t>Variablen </a:t>
            </a:r>
            <a:r>
              <a:rPr lang="de-DE"/>
              <a:t>sind spezifiziert (</a:t>
            </a:r>
            <a:r>
              <a:rPr lang="de-DE" b="1"/>
              <a:t>Vollständigkeit der Variablen</a:t>
            </a:r>
            <a:r>
              <a:rPr lang="de-DE"/>
              <a:t>).</a:t>
            </a:r>
          </a:p>
          <a:p>
            <a:pPr marL="285750" indent="-285750">
              <a:buFont typeface="Arial" panose="020B0604020202020204" pitchFamily="34" charset="0"/>
              <a:buChar char="•"/>
            </a:pPr>
            <a:r>
              <a:rPr lang="de-DE"/>
              <a:t>Meßfehler und Ausreißer sind nicht vorhanden (</a:t>
            </a:r>
            <a:r>
              <a:rPr lang="de-DE" b="1"/>
              <a:t>Fehlerfreiheit der unabhänigen Variablen</a:t>
            </a:r>
            <a:r>
              <a:rPr lang="de-DE"/>
              <a:t>).</a:t>
            </a:r>
          </a:p>
          <a:p>
            <a:pPr marL="285750" indent="-285750">
              <a:buFont typeface="Arial" panose="020B0604020202020204" pitchFamily="34" charset="0"/>
              <a:buChar char="•"/>
            </a:pPr>
            <a:r>
              <a:rPr lang="de-DE"/>
              <a:t>Die unabhängigen Variablen sind </a:t>
            </a:r>
            <a:r>
              <a:rPr lang="de-DE" b="1"/>
              <a:t>standardisiert</a:t>
            </a:r>
            <a:r>
              <a:rPr lang="de-DE"/>
              <a:t> oder normalisiert.</a:t>
            </a:r>
          </a:p>
          <a:p>
            <a:pPr marL="285750" indent="-285750">
              <a:buFont typeface="Arial" panose="020B0604020202020204" pitchFamily="34" charset="0"/>
              <a:buChar char="•"/>
            </a:pPr>
            <a:r>
              <a:rPr lang="de-DE"/>
              <a:t>Die Prädikatoren sind unter sich unabhängig von einander (keine </a:t>
            </a:r>
            <a:r>
              <a:rPr lang="de-DE" b="1"/>
              <a:t>Multikollinearitäit</a:t>
            </a:r>
            <a:r>
              <a:rPr lang="de-DE"/>
              <a:t>).</a:t>
            </a:r>
            <a:endParaRPr lang="de-DE" dirty="0"/>
          </a:p>
          <a:p>
            <a:pPr marL="861822" lvl="1" indent="-285750">
              <a:buFont typeface="Arial" panose="020B0604020202020204" pitchFamily="34" charset="0"/>
              <a:buChar char="•"/>
            </a:pPr>
            <a:r>
              <a:rPr lang="de-DE" dirty="0"/>
              <a:t>Die unabhängigen Variablen dürfen nicht stark untereinander korreliert sein. Ziel der Regression ist immer die </a:t>
            </a:r>
            <a:r>
              <a:rPr lang="de-DE" dirty="0" err="1"/>
              <a:t>Regressionskoeffzienten</a:t>
            </a:r>
            <a:r>
              <a:rPr lang="de-DE" dirty="0"/>
              <a:t> so zu bestimmen, </a:t>
            </a:r>
            <a:r>
              <a:rPr lang="de-DE"/>
              <a:t>dass sie unabhängig </a:t>
            </a:r>
            <a:r>
              <a:rPr lang="de-DE" dirty="0"/>
              <a:t>voneinander zu einer proportionalen Änderung der Zielvariablen beitragen.</a:t>
            </a:r>
          </a:p>
          <a:p>
            <a:pPr marL="285750" indent="-285750">
              <a:buFont typeface="Arial" panose="020B0604020202020204" pitchFamily="34" charset="0"/>
              <a:buChar char="•"/>
            </a:pPr>
            <a:r>
              <a:rPr lang="de-DE"/>
              <a:t>Die Residuen </a:t>
            </a:r>
            <a:r>
              <a:rPr lang="de-DE" dirty="0"/>
              <a:t>(Fehler der </a:t>
            </a:r>
            <a:r>
              <a:rPr lang="de-DE"/>
              <a:t>Vorhersage) sind angenähert normalverteilt (</a:t>
            </a:r>
            <a:r>
              <a:rPr lang="de-DE" b="1"/>
              <a:t>Homoskedastizität</a:t>
            </a:r>
            <a:r>
              <a:rPr lang="de-DE"/>
              <a:t>, konstante Streuung)</a:t>
            </a:r>
          </a:p>
          <a:p>
            <a:pPr marL="861822" lvl="1" indent="-285750">
              <a:buFont typeface="Arial" panose="020B0604020202020204" pitchFamily="34" charset="0"/>
              <a:buChar char="•"/>
            </a:pPr>
            <a:r>
              <a:rPr lang="de-DE"/>
              <a:t>Residuen sollen zufällig auftreten und keinem systematischen Muster folgen.</a:t>
            </a:r>
          </a:p>
          <a:p>
            <a:pPr marL="861822" lvl="1" indent="-285750">
              <a:buFont typeface="Arial" panose="020B0604020202020204" pitchFamily="34" charset="0"/>
              <a:buChar char="•"/>
            </a:pPr>
            <a:r>
              <a:rPr lang="de-DE"/>
              <a:t>Wichtig für die Glültigkeitsgrenzen</a:t>
            </a:r>
          </a:p>
          <a:p>
            <a:pPr marL="861822" lvl="1" indent="-285750">
              <a:buFont typeface="Arial" panose="020B0604020202020204" pitchFamily="34" charset="0"/>
              <a:buChar char="•"/>
            </a:pPr>
            <a:r>
              <a:rPr lang="de-DE"/>
              <a:t>Weil sonst Hypothesentests </a:t>
            </a:r>
            <a:r>
              <a:rPr lang="de-DE" dirty="0"/>
              <a:t>nicht mehr zuverlässig </a:t>
            </a:r>
            <a:r>
              <a:rPr lang="de-DE"/>
              <a:t>sind.</a:t>
            </a:r>
          </a:p>
          <a:p>
            <a:pPr marL="861822" lvl="1" indent="-285750">
              <a:buFont typeface="Arial" panose="020B0604020202020204" pitchFamily="34" charset="0"/>
              <a:buChar char="•"/>
            </a:pPr>
            <a:r>
              <a:rPr lang="de-DE"/>
              <a:t>Sind </a:t>
            </a:r>
            <a:r>
              <a:rPr lang="de-DE" dirty="0"/>
              <a:t>die unabhängigen Variablen normalverteilt, dann sind es auch meist die </a:t>
            </a:r>
            <a:r>
              <a:rPr lang="de-DE"/>
              <a:t>Residuen.</a:t>
            </a:r>
          </a:p>
          <a:p>
            <a:pPr marL="861822" lvl="1" indent="-285750">
              <a:buFont typeface="Arial" panose="020B0604020202020204" pitchFamily="34" charset="0"/>
              <a:buChar char="•"/>
            </a:pPr>
            <a:r>
              <a:rPr lang="de-DE"/>
              <a:t>Mögliche Ursachen für nicht-zufällige Residuen:</a:t>
            </a:r>
          </a:p>
          <a:p>
            <a:pPr marL="1437894" lvl="2" indent="-285750">
              <a:buFont typeface="Arial" panose="020B0604020202020204" pitchFamily="34" charset="0"/>
              <a:buChar char="•"/>
            </a:pPr>
            <a:r>
              <a:rPr lang="de-DE"/>
              <a:t>Wichtige Erklärungsgrößen fehlen im Modell</a:t>
            </a:r>
          </a:p>
          <a:p>
            <a:pPr marL="1437894" lvl="2" indent="-285750">
              <a:buFont typeface="Arial" panose="020B0604020202020204" pitchFamily="34" charset="0"/>
              <a:buChar char="•"/>
            </a:pPr>
            <a:r>
              <a:rPr lang="de-DE"/>
              <a:t>Es gibt Abhängigkeiten in den Daten (z.B. Klumpeneffekte)</a:t>
            </a:r>
          </a:p>
          <a:p>
            <a:pPr marL="1437894" lvl="2" indent="-285750">
              <a:buFont typeface="Arial" panose="020B0604020202020204" pitchFamily="34" charset="0"/>
              <a:buChar char="•"/>
            </a:pPr>
            <a:r>
              <a:rPr lang="de-DE"/>
              <a:t>Nichtlineare Zusammenhänge wurden nicht erkannt und modelliert</a:t>
            </a:r>
          </a:p>
          <a:p>
            <a:pPr marL="1437894" lvl="2" indent="-285750">
              <a:buFont typeface="Arial" panose="020B0604020202020204" pitchFamily="34" charset="0"/>
              <a:buChar char="•"/>
            </a:pPr>
            <a:r>
              <a:rPr lang="de-DE"/>
              <a:t>Die abhängige Variable ist schief verteilt</a:t>
            </a:r>
            <a:endParaRPr lang="de-DE" dirty="0"/>
          </a:p>
        </p:txBody>
      </p:sp>
    </p:spTree>
    <p:extLst>
      <p:ext uri="{BB962C8B-B14F-4D97-AF65-F5344CB8AC3E}">
        <p14:creationId xmlns:p14="http://schemas.microsoft.com/office/powerpoint/2010/main" val="99379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Voraussetzung </a:t>
            </a:r>
            <a:r>
              <a:rPr lang="de-DE" dirty="0"/>
              <a:t>der konstanten Streuung der Varianzen der Residuen</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dirty="0" err="1"/>
              <a:t>Homoskedastizität</a:t>
            </a:r>
            <a:r>
              <a:rPr lang="de-DE" dirty="0"/>
              <a:t> (konstante </a:t>
            </a:r>
            <a:r>
              <a:rPr lang="de-DE"/>
              <a:t>Streuung) der Residuen</a:t>
            </a:r>
            <a:endParaRPr lang="de-DE" dirty="0"/>
          </a:p>
          <a:p>
            <a:pPr marL="861822" lvl="1" indent="-285750">
              <a:buFont typeface="Arial" panose="020B0604020202020204" pitchFamily="34" charset="0"/>
              <a:buChar char="•"/>
            </a:pPr>
            <a:r>
              <a:rPr lang="de-DE" dirty="0"/>
              <a:t>Die Varianz der Residuen sollen in etwa immer </a:t>
            </a:r>
            <a:r>
              <a:rPr lang="de-DE"/>
              <a:t>gleich groß und </a:t>
            </a:r>
            <a:r>
              <a:rPr lang="de-DE" dirty="0"/>
              <a:t>zufällig verteilt sein.</a:t>
            </a:r>
          </a:p>
          <a:p>
            <a:pPr marL="285750" indent="-285750">
              <a:buFont typeface="Arial" panose="020B0604020202020204" pitchFamily="34" charset="0"/>
              <a:buChar char="•"/>
            </a:pPr>
            <a:r>
              <a:rPr lang="de-DE"/>
              <a:t>Prüfung mit Streuungs- oder Histogramm der </a:t>
            </a:r>
            <a:r>
              <a:rPr lang="de-DE" dirty="0"/>
              <a:t>vorhergesagten Werte (x) gegen die Residuen (y).</a:t>
            </a:r>
          </a:p>
          <a:p>
            <a:pPr marL="861822" lvl="1" indent="-285750">
              <a:buFont typeface="Arial" panose="020B0604020202020204" pitchFamily="34" charset="0"/>
              <a:buChar char="•"/>
            </a:pPr>
            <a:r>
              <a:rPr lang="de-DE" dirty="0"/>
              <a:t>Man prüft die Vorhersagewerte und nicht die einzelnen Prädikatoren, da das Modell mit allen Prädikatoren berechnet </a:t>
            </a:r>
            <a:r>
              <a:rPr lang="de-DE"/>
              <a:t>wurde.</a:t>
            </a:r>
            <a:endParaRPr lang="de-DE"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3245" y="673622"/>
            <a:ext cx="3601049" cy="256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9229" y="3312095"/>
            <a:ext cx="3745065" cy="2711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453" y="3607468"/>
            <a:ext cx="5935663"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471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EDA und lineare Regressionen für Gruppen</a:t>
            </a:r>
          </a:p>
        </p:txBody>
      </p:sp>
      <p:sp>
        <p:nvSpPr>
          <p:cNvPr id="5" name="Textplatzhalter 4"/>
          <p:cNvSpPr>
            <a:spLocks noGrp="1"/>
          </p:cNvSpPr>
          <p:nvPr>
            <p:ph type="body" sz="quarter" idx="11"/>
          </p:nvPr>
        </p:nvSpPr>
        <p:spPr>
          <a:xfrm>
            <a:off x="360363" y="792163"/>
            <a:ext cx="6768826" cy="1367804"/>
          </a:xfrm>
        </p:spPr>
        <p:txBody>
          <a:bodyPr/>
          <a:lstStyle/>
          <a:p>
            <a:r>
              <a:rPr lang="de-DE"/>
              <a:t>Ames Housepricing.SalePrice gegen Wohnfläche, hier gruppiert für Neighborhood und Overall Quality</a:t>
            </a:r>
          </a:p>
          <a:p>
            <a:endParaRPr lang="de-DE"/>
          </a:p>
          <a:p>
            <a:r>
              <a:rPr lang="de-DE"/>
              <a:t>One Regression fits all?</a:t>
            </a: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461" y="2303983"/>
            <a:ext cx="4052887" cy="386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3165" y="3600127"/>
            <a:ext cx="2917247" cy="262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1237" y="647799"/>
            <a:ext cx="3661425"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7351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lineare Regression der Ames Housing Prices</a:t>
            </a:r>
          </a:p>
        </p:txBody>
      </p:sp>
      <p:sp>
        <p:nvSpPr>
          <p:cNvPr id="2" name="Untertitel 1"/>
          <p:cNvSpPr>
            <a:spLocks noGrp="1"/>
          </p:cNvSpPr>
          <p:nvPr>
            <p:ph type="body" sz="quarter" idx="11"/>
          </p:nvPr>
        </p:nvSpPr>
        <p:spPr/>
        <p:txBody>
          <a:bodyPr/>
          <a:lstStyle/>
          <a:p>
            <a:r>
              <a:rPr lang="de-DE"/>
              <a:t>Ames LinReg.ipynb</a:t>
            </a:r>
          </a:p>
          <a:p>
            <a:endParaRPr lang="de-DE"/>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3244" y="647799"/>
            <a:ext cx="3661425"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0957" y="3357126"/>
            <a:ext cx="3024336" cy="216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1317" y="3334925"/>
            <a:ext cx="2805113"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373" y="3416906"/>
            <a:ext cx="4202730" cy="21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63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Generalisierte lineare Modelle (GLM oder GLiM) </a:t>
            </a:r>
            <a:endParaRPr lang="de-DE" dirty="0"/>
          </a:p>
        </p:txBody>
      </p:sp>
      <p:sp>
        <p:nvSpPr>
          <p:cNvPr id="4" name="Textfeld 3"/>
          <p:cNvSpPr txBox="1"/>
          <p:nvPr/>
        </p:nvSpPr>
        <p:spPr>
          <a:xfrm>
            <a:off x="360437" y="719807"/>
            <a:ext cx="3816424" cy="1077218"/>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 </a:t>
            </a:r>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2868" y="2231975"/>
            <a:ext cx="2646321" cy="86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0956" y="1398410"/>
            <a:ext cx="1892132" cy="809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0956" y="575791"/>
            <a:ext cx="1800200" cy="822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5253" y="767347"/>
            <a:ext cx="1989892" cy="439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76861" y="647799"/>
            <a:ext cx="7030019" cy="540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538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Überwachtes Lernen mit k-Nächsten </a:t>
            </a:r>
            <a:r>
              <a:rPr lang="de-DE" dirty="0"/>
              <a:t>Nachbarn (</a:t>
            </a:r>
            <a:r>
              <a:rPr lang="de-DE"/>
              <a:t>k-NN) Verfahren</a:t>
            </a:r>
            <a:endParaRPr lang="de-DE" dirty="0"/>
          </a:p>
        </p:txBody>
      </p:sp>
      <p:sp>
        <p:nvSpPr>
          <p:cNvPr id="3" name="Textplatzhalter 2"/>
          <p:cNvSpPr>
            <a:spLocks noGrp="1"/>
          </p:cNvSpPr>
          <p:nvPr>
            <p:ph type="body" sz="quarter" idx="11"/>
          </p:nvPr>
        </p:nvSpPr>
        <p:spPr>
          <a:xfrm>
            <a:off x="360363" y="935831"/>
            <a:ext cx="5832722" cy="5256584"/>
          </a:xfrm>
        </p:spPr>
        <p:txBody>
          <a:bodyPr/>
          <a:lstStyle/>
          <a:p>
            <a:r>
              <a:rPr lang="de-DE" dirty="0"/>
              <a:t>Für eine </a:t>
            </a:r>
            <a:r>
              <a:rPr lang="de-DE" b="1" dirty="0"/>
              <a:t>Vorhersage</a:t>
            </a:r>
            <a:r>
              <a:rPr lang="de-DE" dirty="0"/>
              <a:t> einer Zielvariablen können die </a:t>
            </a:r>
            <a:r>
              <a:rPr lang="de-DE" b="1" dirty="0"/>
              <a:t>k nächsten Nachbarn </a:t>
            </a:r>
            <a:r>
              <a:rPr lang="de-DE" dirty="0"/>
              <a:t>im Merkmalsraumes genutzt werden. </a:t>
            </a:r>
          </a:p>
          <a:p>
            <a:endParaRPr lang="de-DE"/>
          </a:p>
          <a:p>
            <a:r>
              <a:rPr lang="de-DE" b="1"/>
              <a:t>Ähnlichkeit</a:t>
            </a:r>
            <a:r>
              <a:rPr lang="de-DE"/>
              <a:t> kann durch ein </a:t>
            </a:r>
            <a:r>
              <a:rPr lang="de-DE" b="1"/>
              <a:t>Distanzmaß</a:t>
            </a:r>
            <a:r>
              <a:rPr lang="de-DE"/>
              <a:t> der unabhängigen Variablen bestimmt werden.</a:t>
            </a:r>
          </a:p>
          <a:p>
            <a:endParaRPr lang="de-DE"/>
          </a:p>
          <a:p>
            <a:r>
              <a:rPr lang="de-DE"/>
              <a:t>Durch eine </a:t>
            </a:r>
            <a:r>
              <a:rPr lang="de-DE" b="1"/>
              <a:t>Mehrheitsentscheidung</a:t>
            </a:r>
            <a:r>
              <a:rPr lang="de-DE"/>
              <a:t> / </a:t>
            </a:r>
            <a:r>
              <a:rPr lang="de-DE" b="1"/>
              <a:t>MIttelwertbildung</a:t>
            </a:r>
            <a:r>
              <a:rPr lang="de-DE"/>
              <a:t> </a:t>
            </a:r>
            <a:r>
              <a:rPr lang="de-DE" dirty="0"/>
              <a:t>kann der Vorhersagewert aus den nächsten Nachbarn abgeleitet </a:t>
            </a:r>
            <a:r>
              <a:rPr lang="de-DE"/>
              <a:t>werden.</a:t>
            </a:r>
          </a:p>
          <a:p>
            <a:endParaRPr lang="de-DE"/>
          </a:p>
          <a:p>
            <a:r>
              <a:rPr lang="de-DE"/>
              <a:t>Erst wenn ein neuer Datenpunkt geschätzt werden soll, müssen die Distanzen zu allen anderen Datenpunkten berechnet werden (lazy lerner).</a:t>
            </a:r>
            <a:endParaRPr lang="de-DE" dirty="0"/>
          </a:p>
          <a:p>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2783" y="1727919"/>
            <a:ext cx="4493380" cy="3344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962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de-DE" dirty="0"/>
              <a:t>Übung zu k-NN</a:t>
            </a:r>
          </a:p>
        </p:txBody>
      </p:sp>
      <p:sp>
        <p:nvSpPr>
          <p:cNvPr id="7" name="Textplatzhalter 6"/>
          <p:cNvSpPr>
            <a:spLocks noGrp="1"/>
          </p:cNvSpPr>
          <p:nvPr>
            <p:ph type="body" sz="quarter" idx="11"/>
          </p:nvPr>
        </p:nvSpPr>
        <p:spPr>
          <a:xfrm>
            <a:off x="360363" y="575791"/>
            <a:ext cx="5328666" cy="5544023"/>
          </a:xfrm>
        </p:spPr>
        <p:txBody>
          <a:bodyPr/>
          <a:lstStyle/>
          <a:p>
            <a:r>
              <a:rPr lang="de-DE"/>
              <a:t>Framing: Wird </a:t>
            </a:r>
            <a:r>
              <a:rPr lang="de-DE" dirty="0"/>
              <a:t>der Kunde David ein neues </a:t>
            </a:r>
            <a:r>
              <a:rPr lang="de-DE"/>
              <a:t>Angebot annehmen</a:t>
            </a:r>
            <a:r>
              <a:rPr lang="de-DE" dirty="0"/>
              <a:t>?</a:t>
            </a:r>
          </a:p>
          <a:p>
            <a:endParaRPr lang="de-DE" dirty="0"/>
          </a:p>
          <a:p>
            <a:r>
              <a:rPr lang="de-DE"/>
              <a:t>                                         Ein </a:t>
            </a:r>
            <a:r>
              <a:rPr lang="de-DE" dirty="0"/>
              <a:t>paar Daten sind bekannt:</a:t>
            </a:r>
          </a:p>
          <a:p>
            <a:r>
              <a:rPr lang="de-DE"/>
              <a:t>                  </a:t>
            </a:r>
            <a:r>
              <a:rPr lang="de-DE" dirty="0"/>
              <a:t>Rechte Spalte zeigt die euklidische Distanz.</a:t>
            </a:r>
          </a:p>
          <a:p>
            <a:endParaRPr lang="de-DE" dirty="0"/>
          </a:p>
          <a:p>
            <a:r>
              <a:rPr lang="de-DE" dirty="0"/>
              <a:t>Ein Mehrheitsentscheid der </a:t>
            </a:r>
            <a:r>
              <a:rPr lang="de-DE"/>
              <a:t>k=3 nächsten Nachbarn ergibt: Ja</a:t>
            </a:r>
            <a:r>
              <a:rPr lang="de-DE" dirty="0"/>
              <a:t>.</a:t>
            </a:r>
          </a:p>
          <a:p>
            <a:r>
              <a:rPr lang="de-DE" dirty="0"/>
              <a:t>Die Wahrscheinlichkeit dafür ergibt sich aus der relativen </a:t>
            </a:r>
          </a:p>
          <a:p>
            <a:r>
              <a:rPr lang="de-DE" dirty="0"/>
              <a:t>Häufigkeit, hier als p=2/3.</a:t>
            </a:r>
          </a:p>
          <a:p>
            <a:endParaRPr lang="de-DE" dirty="0"/>
          </a:p>
          <a:p>
            <a:endParaRPr lang="de-DE" sz="1400" dirty="0"/>
          </a:p>
          <a:p>
            <a:endParaRPr lang="de-DE" sz="1400" dirty="0"/>
          </a:p>
          <a:p>
            <a:endParaRPr lang="de-DE" sz="1400" dirty="0"/>
          </a:p>
          <a:p>
            <a:endParaRPr lang="de-DE" sz="1400" dirty="0"/>
          </a:p>
          <a:p>
            <a:r>
              <a:rPr lang="de-DE"/>
              <a:t>                       Graphische </a:t>
            </a:r>
            <a:r>
              <a:rPr lang="de-DE" dirty="0"/>
              <a:t>Darstellung mit David </a:t>
            </a:r>
            <a:r>
              <a:rPr lang="de-DE"/>
              <a:t>als „?“</a:t>
            </a:r>
            <a:endParaRPr lang="de-DE" dirty="0"/>
          </a:p>
          <a:p>
            <a:endParaRPr lang="de-DE" sz="1400" dirty="0"/>
          </a:p>
          <a:p>
            <a:endParaRPr lang="de-DE" sz="1400" dirty="0"/>
          </a:p>
          <a:p>
            <a:endParaRPr lang="de-DE" sz="1400" dirty="0"/>
          </a:p>
          <a:p>
            <a:endParaRPr lang="de-DE" sz="1400" dirty="0"/>
          </a:p>
          <a:p>
            <a:endParaRPr lang="de-DE" sz="1400" dirty="0"/>
          </a:p>
          <a:p>
            <a:endParaRPr lang="de-DE" dirty="0"/>
          </a:p>
          <a:p>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49" y="3456111"/>
            <a:ext cx="3587924" cy="267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1038" y="695347"/>
            <a:ext cx="5431185" cy="2360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Gerade Verbindung mit Pfeil 8"/>
          <p:cNvCxnSpPr/>
          <p:nvPr/>
        </p:nvCxnSpPr>
        <p:spPr>
          <a:xfrm>
            <a:off x="7201197" y="2736031"/>
            <a:ext cx="720080" cy="720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4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Gewichtung der Distanzen bei k-NN</a:t>
            </a:r>
          </a:p>
        </p:txBody>
      </p:sp>
      <p:sp>
        <p:nvSpPr>
          <p:cNvPr id="3" name="Textplatzhalter 2"/>
          <p:cNvSpPr>
            <a:spLocks noGrp="1"/>
          </p:cNvSpPr>
          <p:nvPr>
            <p:ph type="body" sz="quarter" idx="11"/>
          </p:nvPr>
        </p:nvSpPr>
        <p:spPr>
          <a:xfrm>
            <a:off x="5473005" y="3240088"/>
            <a:ext cx="5832648" cy="2879725"/>
          </a:xfrm>
        </p:spPr>
        <p:txBody>
          <a:bodyPr/>
          <a:lstStyle/>
          <a:p>
            <a:r>
              <a:rPr lang="de-DE"/>
              <a:t>Die Ähnlichkeitsgewichtung hier ist der Kehrwert des Quadrates der Distanz</a:t>
            </a:r>
            <a:r>
              <a:rPr lang="de-DE" b="1"/>
              <a:t>.</a:t>
            </a:r>
          </a:p>
          <a:p>
            <a:endParaRPr lang="de-DE" b="1" dirty="0"/>
          </a:p>
          <a:p>
            <a:r>
              <a:rPr lang="de-DE" dirty="0"/>
              <a:t>Spalte Beitrag ist proportional zur Gewichtung und normiert auf Summe 1.</a:t>
            </a:r>
          </a:p>
          <a:p>
            <a:r>
              <a:rPr lang="de-DE" dirty="0"/>
              <a:t>Summen der Beiträge ergeben für die negative Klasse Ja 0,64 und für die positive Klasse Nein 0,35.</a:t>
            </a:r>
          </a:p>
          <a:p>
            <a:endParaRPr lang="de-DE"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0073" y="719807"/>
            <a:ext cx="5742556" cy="227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504453" y="791815"/>
            <a:ext cx="4968552" cy="2308324"/>
          </a:xfrm>
          <a:prstGeom prst="rect">
            <a:avLst/>
          </a:prstGeom>
          <a:noFill/>
        </p:spPr>
        <p:txBody>
          <a:bodyPr wrap="square" rtlCol="0">
            <a:spAutoFit/>
          </a:bodyPr>
          <a:lstStyle/>
          <a:p>
            <a:r>
              <a:rPr lang="de-DE" sz="1600" b="1">
                <a:latin typeface="Arial" panose="020B0604020202020204" pitchFamily="34" charset="0"/>
                <a:cs typeface="Arial" panose="020B0604020202020204" pitchFamily="34" charset="0"/>
              </a:rPr>
              <a:t>Sollen Merkmale gewichtet werden?</a:t>
            </a:r>
            <a:r>
              <a:rPr lang="de-DE" sz="1600">
                <a:latin typeface="Arial" panose="020B0604020202020204" pitchFamily="34" charset="0"/>
                <a:cs typeface="Arial" panose="020B0604020202020204" pitchFamily="34" charset="0"/>
              </a:rPr>
              <a:t> </a:t>
            </a:r>
          </a:p>
          <a:p>
            <a:endParaRPr lang="de-DE" sz="1600">
              <a:latin typeface="Arial" panose="020B0604020202020204" pitchFamily="34" charset="0"/>
              <a:cs typeface="Arial" panose="020B0604020202020204" pitchFamily="34" charset="0"/>
            </a:endParaRPr>
          </a:p>
          <a:p>
            <a:r>
              <a:rPr lang="de-DE" sz="1600">
                <a:latin typeface="Arial" panose="020B0604020202020204" pitchFamily="34" charset="0"/>
                <a:cs typeface="Arial" panose="020B0604020202020204" pitchFamily="34" charset="0"/>
              </a:rPr>
              <a:t>Beispiel von eben zeigt bei k=4 einen weiteren Nachbarn von David, aber mit 10facher Distanz. Nach Gefühl sollte dieser Nachbar nicht stark berücksichtigt werden.</a:t>
            </a:r>
          </a:p>
          <a:p>
            <a:endParaRPr lang="de-DE" sz="1600" b="1">
              <a:latin typeface="Calibri" panose="020F0502020204030204" pitchFamily="34" charset="0"/>
              <a:cs typeface="Calibri" panose="020F0502020204030204" pitchFamily="34" charset="0"/>
            </a:endParaRPr>
          </a:p>
          <a:p>
            <a:endParaRPr lang="de-DE" sz="1600" b="1">
              <a:latin typeface="Calibri" panose="020F0502020204030204" pitchFamily="34" charset="0"/>
              <a:cs typeface="Calibri" panose="020F0502020204030204" pitchFamily="34" charset="0"/>
            </a:endParaRPr>
          </a:p>
          <a:p>
            <a:endParaRPr lang="de-DE"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294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Wie soll der beste Hyperparameter </a:t>
            </a:r>
            <a:r>
              <a:rPr lang="de-DE" dirty="0"/>
              <a:t>k im </a:t>
            </a:r>
            <a:r>
              <a:rPr lang="de-DE"/>
              <a:t>k-NN Verfahren bestimmt werden?</a:t>
            </a:r>
            <a:endParaRPr lang="de-DE" dirty="0"/>
          </a:p>
        </p:txBody>
      </p:sp>
      <p:sp>
        <p:nvSpPr>
          <p:cNvPr id="3" name="Textplatzhalter 2"/>
          <p:cNvSpPr>
            <a:spLocks noGrp="1"/>
          </p:cNvSpPr>
          <p:nvPr>
            <p:ph type="body" sz="quarter" idx="11"/>
          </p:nvPr>
        </p:nvSpPr>
        <p:spPr/>
        <p:txBody>
          <a:bodyPr/>
          <a:lstStyle/>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r>
              <a:rPr lang="de-DE"/>
              <a:t>Wenn </a:t>
            </a:r>
            <a:r>
              <a:rPr lang="de-DE" dirty="0"/>
              <a:t>k = Anzahl der Daten, dann gilt der Mehrheitsentscheid für die gesamte Datenmenge. Je größer k, desto stärker werden die Dateneigenschaften nivelliert, wird </a:t>
            </a:r>
            <a:r>
              <a:rPr lang="de-DE"/>
              <a:t>generalisiert. Lehrbücher empfehlen k = n / 2 oder sqrt (n) als Baseline.</a:t>
            </a:r>
          </a:p>
          <a:p>
            <a:endParaRPr lang="de-DE"/>
          </a:p>
          <a:p>
            <a:r>
              <a:rPr lang="de-DE"/>
              <a:t>Bei </a:t>
            </a:r>
            <a:r>
              <a:rPr lang="de-DE" dirty="0"/>
              <a:t>großen </a:t>
            </a:r>
            <a:r>
              <a:rPr lang="de-DE"/>
              <a:t>k können weiter </a:t>
            </a:r>
            <a:r>
              <a:rPr lang="de-DE" dirty="0"/>
              <a:t>entfernte Nachbarn nach Distanz oder anderem Ähnlichkeitsmaß gewichtet werden</a:t>
            </a:r>
            <a:r>
              <a:rPr lang="de-DE"/>
              <a:t>. </a:t>
            </a:r>
            <a:endParaRPr lang="de-DE" sz="1200" dirty="0"/>
          </a:p>
          <a:p>
            <a:pPr lvl="2"/>
            <a:endParaRPr lang="de-DE" dirty="0"/>
          </a:p>
          <a:p>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0957" y="669530"/>
            <a:ext cx="6169054" cy="368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67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Überanpassung bei 1-NN</a:t>
            </a:r>
          </a:p>
        </p:txBody>
      </p:sp>
      <p:sp>
        <p:nvSpPr>
          <p:cNvPr id="3" name="Textplatzhalter 2"/>
          <p:cNvSpPr>
            <a:spLocks noGrp="1"/>
          </p:cNvSpPr>
          <p:nvPr>
            <p:ph type="body" sz="quarter" idx="11"/>
          </p:nvPr>
        </p:nvSpPr>
        <p:spPr/>
        <p:txBody>
          <a:bodyPr/>
          <a:lstStyle/>
          <a:p>
            <a:r>
              <a:rPr lang="de-DE" dirty="0"/>
              <a:t>Perfekte Klassifizierung oder </a:t>
            </a:r>
            <a:r>
              <a:rPr lang="de-DE" b="1" dirty="0"/>
              <a:t>Überanpassung</a:t>
            </a:r>
            <a:r>
              <a:rPr lang="de-DE" dirty="0"/>
              <a:t>?</a:t>
            </a:r>
          </a:p>
          <a:p>
            <a:endParaRPr lang="de-DE" dirty="0"/>
          </a:p>
          <a:p>
            <a:r>
              <a:rPr lang="de-DE" dirty="0"/>
              <a:t>Die Abbildung zeigt Linien gleicher </a:t>
            </a:r>
            <a:r>
              <a:rPr lang="de-DE"/>
              <a:t>Klassen (</a:t>
            </a:r>
            <a:r>
              <a:rPr lang="de-DE" b="1"/>
              <a:t>Diskriminanzsgrenzen</a:t>
            </a:r>
            <a:r>
              <a:rPr lang="de-DE" dirty="0"/>
              <a:t>)</a:t>
            </a:r>
          </a:p>
          <a:p>
            <a:r>
              <a:rPr lang="de-DE" dirty="0"/>
              <a:t>über ein Raster </a:t>
            </a:r>
            <a:r>
              <a:rPr lang="de-DE"/>
              <a:t>von zwei Variablen. </a:t>
            </a:r>
          </a:p>
          <a:p>
            <a:r>
              <a:rPr lang="de-DE"/>
              <a:t>1-NN folgt den </a:t>
            </a:r>
            <a:r>
              <a:rPr lang="de-DE" dirty="0"/>
              <a:t>Trainingsdaten 1:1 und erreicht 100</a:t>
            </a:r>
            <a:r>
              <a:rPr lang="de-DE"/>
              <a:t>% Genauigkeit </a:t>
            </a:r>
          </a:p>
          <a:p>
            <a:r>
              <a:rPr lang="de-DE"/>
              <a:t>auf den Trainingsdaten.</a:t>
            </a:r>
            <a:endParaRPr lang="de-DE" dirty="0"/>
          </a:p>
          <a:p>
            <a:endParaRPr lang="de-DE" dirty="0"/>
          </a:p>
          <a:p>
            <a:r>
              <a:rPr lang="de-DE" dirty="0"/>
              <a:t>Die unregelmäßigen Klassifikationsgrenzen sind typisch für k-NN.</a:t>
            </a:r>
          </a:p>
          <a:p>
            <a:r>
              <a:rPr lang="de-DE" dirty="0"/>
              <a:t>Sie folgen keiner geometrischen Form, wie bei linearen oder </a:t>
            </a:r>
          </a:p>
          <a:p>
            <a:r>
              <a:rPr lang="de-DE" dirty="0"/>
              <a:t>Baumstrukturmodellen.</a:t>
            </a:r>
          </a:p>
          <a:p>
            <a:endParaRPr lang="de-DE" sz="1400"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7181" y="700481"/>
            <a:ext cx="4159120" cy="329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25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Quadratsummen als Abstände der Regression</a:t>
            </a:r>
          </a:p>
        </p:txBody>
      </p:sp>
      <p:sp>
        <p:nvSpPr>
          <p:cNvPr id="3" name="Textplatzhalter 2"/>
          <p:cNvSpPr>
            <a:spLocks noGrp="1"/>
          </p:cNvSpPr>
          <p:nvPr>
            <p:ph type="body" sz="quarter" idx="11"/>
          </p:nvPr>
        </p:nvSpPr>
        <p:spPr>
          <a:xfrm>
            <a:off x="360437" y="719807"/>
            <a:ext cx="5328592" cy="3096344"/>
          </a:xfrm>
        </p:spPr>
        <p:txBody>
          <a:bodyPr/>
          <a:lstStyle/>
          <a:p>
            <a:pPr marL="171450" indent="-171450" defTabSz="914400">
              <a:spcBef>
                <a:spcPts val="0"/>
              </a:spcBef>
              <a:buFont typeface="Arial" panose="020B0604020202020204" pitchFamily="34" charset="0"/>
              <a:buChar char="•"/>
              <a:defRPr/>
            </a:pPr>
            <a:r>
              <a:rPr lang="de-DE"/>
              <a:t>Kernidee: Quadrierte Abstände in Bezug auf </a:t>
            </a:r>
          </a:p>
          <a:p>
            <a:pPr marL="747522" lvl="1" indent="-171450" defTabSz="914400">
              <a:spcBef>
                <a:spcPts val="0"/>
              </a:spcBef>
              <a:buFont typeface="Arial" panose="020B0604020202020204" pitchFamily="34" charset="0"/>
              <a:buChar char="•"/>
              <a:defRPr/>
            </a:pPr>
            <a:r>
              <a:rPr lang="de-DE"/>
              <a:t>Mittelwert y&lt;Dach&gt; berechnen</a:t>
            </a:r>
          </a:p>
          <a:p>
            <a:pPr lvl="1" defTabSz="914400">
              <a:spcBef>
                <a:spcPts val="0"/>
              </a:spcBef>
              <a:defRPr/>
            </a:pPr>
            <a:r>
              <a:rPr lang="de-DE"/>
              <a:t>Und</a:t>
            </a:r>
          </a:p>
          <a:p>
            <a:pPr marL="747522" lvl="1" indent="-171450" defTabSz="914400">
              <a:spcBef>
                <a:spcPts val="0"/>
              </a:spcBef>
              <a:buFont typeface="Arial" panose="020B0604020202020204" pitchFamily="34" charset="0"/>
              <a:buChar char="•"/>
              <a:defRPr/>
            </a:pPr>
            <a:r>
              <a:rPr lang="de-DE"/>
              <a:t>durch lineare Regression vorhergesagtem Wert minimieren.</a:t>
            </a:r>
          </a:p>
          <a:p>
            <a:pPr marL="285750" indent="-285750">
              <a:buFont typeface="Arial" panose="020B0604020202020204" pitchFamily="34" charset="0"/>
              <a:buChar char="•"/>
            </a:pPr>
            <a:r>
              <a:rPr lang="de-DE"/>
              <a:t>Bestimmheitsmaß = erklärte Varianz / gesamte Varianz </a:t>
            </a:r>
          </a:p>
          <a:p>
            <a:pPr marL="861822" lvl="1" indent="-285750">
              <a:buFont typeface="Arial" panose="020B0604020202020204" pitchFamily="34" charset="0"/>
              <a:buChar char="•"/>
            </a:pPr>
            <a:r>
              <a:rPr lang="de-DE" sz="1200"/>
              <a:t>In Blau ist der Bezug der Mittelwert und stellt die gesamte Varianz der Zielvariablen dar.</a:t>
            </a:r>
          </a:p>
          <a:p>
            <a:pPr marL="861822" lvl="1" indent="-285750">
              <a:buFont typeface="Arial" panose="020B0604020202020204" pitchFamily="34" charset="0"/>
              <a:buChar char="•"/>
            </a:pPr>
            <a:r>
              <a:rPr lang="de-DE" sz="1200"/>
              <a:t>In Rot ist der Bezug die Regressionsgerade und stellt die durch die die Regressionsgerade erklärte Varianz dar.</a:t>
            </a:r>
          </a:p>
          <a:p>
            <a:r>
              <a:rPr lang="de-DE"/>
              <a:t>Modellgütemaße / Verlust- / Kostenfunktionen:</a:t>
            </a:r>
          </a:p>
          <a:p>
            <a:endParaRPr lang="de-DE"/>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045" y="863823"/>
            <a:ext cx="525093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469" y="3885790"/>
            <a:ext cx="49911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4307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Entscheidungsgrenzen für k=1, 5, 25</a:t>
            </a:r>
          </a:p>
        </p:txBody>
      </p:sp>
      <p:sp>
        <p:nvSpPr>
          <p:cNvPr id="5" name="Textplatzhalter 4"/>
          <p:cNvSpPr>
            <a:spLocks noGrp="1"/>
          </p:cNvSpPr>
          <p:nvPr>
            <p:ph type="body" sz="quarter" idx="11"/>
          </p:nvPr>
        </p:nvSpPr>
        <p:spPr>
          <a:xfrm>
            <a:off x="360363" y="4464223"/>
            <a:ext cx="10801274" cy="1655590"/>
          </a:xfrm>
        </p:spPr>
        <p:txBody>
          <a:bodyPr/>
          <a:lstStyle/>
          <a:p>
            <a:r>
              <a:rPr lang="de-DE"/>
              <a:t>Die Mehrheitsfindung bei größeren k sorgt für eine bessere Generalisierbarkeit. Die Entscheidungsgrenzen werden einfacher.</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29" y="791815"/>
            <a:ext cx="11534828" cy="3572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8419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9392" y="791815"/>
            <a:ext cx="810355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platzhalter 3"/>
          <p:cNvSpPr>
            <a:spLocks noGrp="1"/>
          </p:cNvSpPr>
          <p:nvPr>
            <p:ph type="body" sz="quarter" idx="10"/>
          </p:nvPr>
        </p:nvSpPr>
        <p:spPr/>
        <p:txBody>
          <a:bodyPr/>
          <a:lstStyle/>
          <a:p>
            <a:r>
              <a:rPr lang="de-DE"/>
              <a:t>Erhöhung von k im k-NN Verfahren</a:t>
            </a:r>
          </a:p>
        </p:txBody>
      </p:sp>
      <p:sp>
        <p:nvSpPr>
          <p:cNvPr id="5" name="Textplatzhalter 4"/>
          <p:cNvSpPr>
            <a:spLocks noGrp="1"/>
          </p:cNvSpPr>
          <p:nvPr>
            <p:ph type="body" sz="quarter" idx="11"/>
          </p:nvPr>
        </p:nvSpPr>
        <p:spPr>
          <a:xfrm>
            <a:off x="360437" y="791815"/>
            <a:ext cx="3312368" cy="5111974"/>
          </a:xfrm>
        </p:spPr>
        <p:txBody>
          <a:bodyPr/>
          <a:lstStyle/>
          <a:p>
            <a:r>
              <a:rPr lang="de-DE"/>
              <a:t>Welches k ist optimal für Trainings- und Testdaten?</a:t>
            </a:r>
          </a:p>
        </p:txBody>
      </p:sp>
    </p:spTree>
    <p:extLst>
      <p:ext uri="{BB962C8B-B14F-4D97-AF65-F5344CB8AC3E}">
        <p14:creationId xmlns:p14="http://schemas.microsoft.com/office/powerpoint/2010/main" val="3753695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Hyperparameter des k-Nächste Nachbarn (k-NN) Verfahrens</a:t>
            </a:r>
          </a:p>
        </p:txBody>
      </p:sp>
      <p:sp>
        <p:nvSpPr>
          <p:cNvPr id="5" name="Textplatzhalter 4"/>
          <p:cNvSpPr>
            <a:spLocks noGrp="1"/>
          </p:cNvSpPr>
          <p:nvPr>
            <p:ph type="body" sz="quarter" idx="11"/>
          </p:nvPr>
        </p:nvSpPr>
        <p:spPr/>
        <p:txBody>
          <a:bodyPr/>
          <a:lstStyle/>
          <a:p>
            <a:r>
              <a:rPr lang="de-DE"/>
              <a:t>Hyperparameter sind nicht aus den Daten lernbare Parameter eines Modell. Sie werden durch Domänenwissen, der Mathematik des Verfahrens oder durch Versuch und Irrtum bestimmt.</a:t>
            </a:r>
          </a:p>
          <a:p>
            <a:endParaRPr lang="de-DE"/>
          </a:p>
          <a:p>
            <a:r>
              <a:rPr lang="de-DE"/>
              <a:t>Hyperparameter des k-Nächste Nachbarn (k-NN) Verfahrens sind :</a:t>
            </a:r>
          </a:p>
          <a:p>
            <a:pPr marL="285750" indent="-285750">
              <a:buFont typeface="Arial" panose="020B0604020202020204" pitchFamily="34" charset="0"/>
              <a:buChar char="•"/>
            </a:pPr>
            <a:r>
              <a:rPr lang="de-DE"/>
              <a:t>Anzahl der Nachbarn für eine Mehrheitsentscheidung (k)</a:t>
            </a:r>
          </a:p>
          <a:p>
            <a:pPr marL="285750" indent="-285750">
              <a:buFont typeface="Arial" panose="020B0604020202020204" pitchFamily="34" charset="0"/>
              <a:buChar char="•"/>
            </a:pPr>
            <a:r>
              <a:rPr lang="de-DE"/>
              <a:t>Abstandsmaß (metric)</a:t>
            </a:r>
          </a:p>
          <a:p>
            <a:pPr marL="285750" indent="-285750">
              <a:buFont typeface="Arial" panose="020B0604020202020204" pitchFamily="34" charset="0"/>
              <a:buChar char="•"/>
            </a:pPr>
            <a:r>
              <a:rPr lang="de-DE"/>
              <a:t>Gewichtung entfernter Nachbarn (weights)</a:t>
            </a:r>
          </a:p>
          <a:p>
            <a:endParaRPr lang="de-DE"/>
          </a:p>
        </p:txBody>
      </p:sp>
    </p:spTree>
    <p:extLst>
      <p:ext uri="{BB962C8B-B14F-4D97-AF65-F5344CB8AC3E}">
        <p14:creationId xmlns:p14="http://schemas.microsoft.com/office/powerpoint/2010/main" val="2598545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Anwendungen k-NN für Regressionen und Klassifikationen</a:t>
            </a:r>
          </a:p>
        </p:txBody>
      </p:sp>
      <p:sp>
        <p:nvSpPr>
          <p:cNvPr id="2" name="Untertitel 1"/>
          <p:cNvSpPr>
            <a:spLocks noGrp="1"/>
          </p:cNvSpPr>
          <p:nvPr>
            <p:ph type="body" sz="quarter" idx="11"/>
          </p:nvPr>
        </p:nvSpPr>
        <p:spPr/>
        <p:txBody>
          <a:bodyPr/>
          <a:lstStyle/>
          <a:p>
            <a:pPr marL="285750" indent="-285750">
              <a:buFont typeface="Arial" panose="020B0604020202020204" pitchFamily="34" charset="0"/>
              <a:buChar char="•"/>
            </a:pPr>
            <a:r>
              <a:rPr lang="de-DE"/>
              <a:t>Regression mit k-NN: Ames kNN.ipynb</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Klassifikation mit k-NN: MNIST kNN 8x8.ipynb</a:t>
            </a:r>
          </a:p>
          <a:p>
            <a:pPr marL="285750" indent="-285750">
              <a:buFont typeface="Arial" panose="020B0604020202020204" pitchFamily="34" charset="0"/>
              <a:buChar char="•"/>
            </a:pPr>
            <a:r>
              <a:rPr lang="de-DE"/>
              <a:t>Optimales k bestimmen</a:t>
            </a:r>
          </a:p>
          <a:p>
            <a:pPr marL="285750" indent="-285750">
              <a:buFont typeface="Arial" panose="020B0604020202020204" pitchFamily="34" charset="0"/>
              <a:buChar char="•"/>
            </a:pPr>
            <a:endParaRPr lang="de-DE"/>
          </a:p>
          <a:p>
            <a:endParaRPr lang="de-DE"/>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7061" y="3456111"/>
            <a:ext cx="4602163" cy="209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7455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www.e-teaching.org/lehrszenarien/vorlesung/skript/bild_2.28/@@images/image-0-5fa85389509eb542eace037487582d2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3615" y="647799"/>
            <a:ext cx="2581275"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platzhalter 3"/>
          <p:cNvSpPr>
            <a:spLocks noGrp="1"/>
          </p:cNvSpPr>
          <p:nvPr>
            <p:ph type="body" sz="quarter" idx="10"/>
          </p:nvPr>
        </p:nvSpPr>
        <p:spPr/>
        <p:txBody>
          <a:bodyPr/>
          <a:lstStyle/>
          <a:p>
            <a:r>
              <a:rPr lang="de-DE" err="1"/>
              <a:t>Takeaways</a:t>
            </a:r>
            <a:r>
              <a:rPr lang="de-DE"/>
              <a:t> zum k-NN Verfahren</a:t>
            </a:r>
            <a:endParaRPr lang="de-DE" dirty="0"/>
          </a:p>
        </p:txBody>
      </p:sp>
      <p:sp>
        <p:nvSpPr>
          <p:cNvPr id="5" name="Textplatzhalter 4"/>
          <p:cNvSpPr>
            <a:spLocks noGrp="1"/>
          </p:cNvSpPr>
          <p:nvPr>
            <p:ph type="body" sz="quarter" idx="11"/>
          </p:nvPr>
        </p:nvSpPr>
        <p:spPr>
          <a:xfrm>
            <a:off x="360437" y="791815"/>
            <a:ext cx="9289032" cy="5256584"/>
          </a:xfrm>
        </p:spPr>
        <p:txBody>
          <a:bodyPr/>
          <a:lstStyle/>
          <a:p>
            <a:pPr marL="285750" indent="-285750">
              <a:buFont typeface="Arial" panose="020B0604020202020204" pitchFamily="34" charset="0"/>
              <a:buChar char="•"/>
            </a:pPr>
            <a:r>
              <a:rPr lang="de-DE"/>
              <a:t>Das k-nächste Nachbarn-Verfahren (k-NN) trifft Vorhersagen zu einem neuen Datenpunkt durch Mehrheitsentscheidung (Klassifikation) oder Mittelwertbildung (Regression) von bekannten k nächsten Datenpunkten.</a:t>
            </a:r>
          </a:p>
          <a:p>
            <a:pPr marL="285750" indent="-285750">
              <a:buFont typeface="Arial" panose="020B0604020202020204" pitchFamily="34" charset="0"/>
              <a:buChar char="•"/>
            </a:pPr>
            <a:r>
              <a:rPr lang="de-DE"/>
              <a:t>Für k-NN Verfahren müssen die Variablen auf eine gemeinsame Skala gebracht werden, damit die Distanzen nicht verzerrt werden.</a:t>
            </a:r>
          </a:p>
          <a:p>
            <a:pPr marL="285750" indent="-285750">
              <a:buFont typeface="Arial" panose="020B0604020202020204" pitchFamily="34" charset="0"/>
              <a:buChar char="•"/>
            </a:pPr>
            <a:r>
              <a:rPr lang="de-DE"/>
              <a:t>Das k-nächste Nachbarn-Verfahren ist ein überwachtes Lernverfahren ohne Trainingsphase.</a:t>
            </a:r>
          </a:p>
          <a:p>
            <a:pPr marL="285750" indent="-285750">
              <a:buFont typeface="Arial" panose="020B0604020202020204" pitchFamily="34" charset="0"/>
              <a:buChar char="•"/>
            </a:pPr>
            <a:r>
              <a:rPr lang="de-DE"/>
              <a:t>k-NN ist ein nicht parametrisches Verfahren, da es keine Datenverteilungen voraussetzt.</a:t>
            </a:r>
          </a:p>
          <a:p>
            <a:pPr marL="285750" indent="-285750">
              <a:buFont typeface="Arial" panose="020B0604020202020204" pitchFamily="34" charset="0"/>
              <a:buChar char="•"/>
            </a:pPr>
            <a:r>
              <a:rPr lang="de-DE"/>
              <a:t>k-NN Verfahren eignen sich für nicht-lineare Zusammenhänge.</a:t>
            </a:r>
          </a:p>
          <a:p>
            <a:pPr marL="285750" indent="-285750">
              <a:buFont typeface="Arial" panose="020B0604020202020204" pitchFamily="34" charset="0"/>
              <a:buChar char="•"/>
            </a:pPr>
            <a:r>
              <a:rPr lang="de-DE"/>
              <a:t>Nachteile des K-NN Verfahren sind Rechenaufwand und Speicheraufwand für große Datensätze.</a:t>
            </a:r>
          </a:p>
          <a:p>
            <a:pPr marL="285750" indent="-285750">
              <a:buFont typeface="Arial" panose="020B0604020202020204" pitchFamily="34" charset="0"/>
              <a:buChar char="•"/>
            </a:pPr>
            <a:r>
              <a:rPr lang="de-DE"/>
              <a:t>Hyperparameter des k-NN Verfahrens sind Anzahl der Nachbarn k, das Abstandsmaß und die Gewichtung entfernter Nachbarn.</a:t>
            </a:r>
          </a:p>
          <a:p>
            <a:pPr marL="285750" indent="-285750">
              <a:buFont typeface="Arial" panose="020B0604020202020204" pitchFamily="34" charset="0"/>
              <a:buChar char="•"/>
            </a:pPr>
            <a:r>
              <a:rPr lang="de-DE"/>
              <a:t>Eine Erhöhung von k erhöht den Bias des Trainingfehlers, verringert die Varianz für neue vorzusagende Testdatenpunkte.</a:t>
            </a:r>
          </a:p>
          <a:p>
            <a:pPr marL="285750" indent="-285750">
              <a:buFont typeface="Arial" panose="020B0604020202020204" pitchFamily="34" charset="0"/>
              <a:buChar char="•"/>
            </a:pPr>
            <a:r>
              <a:rPr lang="de-DE"/>
              <a:t>Ein kleines k kann zu Überanpassung und hoher Varianz führen, während ein großes k zu Unteranpassung und hoher Verzerrung führen kann.</a:t>
            </a:r>
          </a:p>
          <a:p>
            <a:pPr marL="285750" indent="-285750">
              <a:buFont typeface="Arial" panose="020B0604020202020204" pitchFamily="34" charset="0"/>
              <a:buChar char="•"/>
            </a:pPr>
            <a:r>
              <a:rPr lang="de-DE"/>
              <a:t>Mit zunehmender Anzahl von Merkmalen nimmt die Leistung von k-NN aufgrund des Fluches der Dimensionalität ab.</a:t>
            </a:r>
          </a:p>
          <a:p>
            <a:endParaRPr lang="de-DE" dirty="0"/>
          </a:p>
          <a:p>
            <a:endParaRPr lang="de-DE" dirty="0"/>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29589" y="2015951"/>
            <a:ext cx="63976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3360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Einfache Modellgütemaße der Regression</a:t>
            </a:r>
          </a:p>
        </p:txBody>
      </p:sp>
      <p:sp>
        <p:nvSpPr>
          <p:cNvPr id="3" name="Textplatzhalter 2"/>
          <p:cNvSpPr>
            <a:spLocks noGrp="1"/>
          </p:cNvSpPr>
          <p:nvPr>
            <p:ph type="body" sz="quarter" idx="11"/>
          </p:nvPr>
        </p:nvSpPr>
        <p:spPr>
          <a:xfrm>
            <a:off x="360437" y="719807"/>
            <a:ext cx="8640960" cy="3240360"/>
          </a:xfrm>
        </p:spPr>
        <p:txBody>
          <a:bodyPr/>
          <a:lstStyle/>
          <a:p>
            <a:r>
              <a:rPr lang="de-DE"/>
              <a:t>Modellgütemaße :</a:t>
            </a:r>
          </a:p>
          <a:p>
            <a:r>
              <a:rPr lang="de-DE"/>
              <a:t>Fehler zwichen Testrealität und Vorhersage</a:t>
            </a:r>
          </a:p>
          <a:p>
            <a:endParaRPr lang="de-DE"/>
          </a:p>
          <a:p>
            <a:endParaRPr lang="de-DE"/>
          </a:p>
          <a:p>
            <a:endParaRPr lang="de-DE"/>
          </a:p>
          <a:p>
            <a:endParaRPr lang="de-DE"/>
          </a:p>
          <a:p>
            <a:endParaRPr lang="de-DE"/>
          </a:p>
          <a:p>
            <a:endParaRPr lang="de-DE"/>
          </a:p>
          <a:p>
            <a:r>
              <a:rPr lang="de-DE"/>
              <a:t>Anteil vorhergesagter Varianzen / Gesamtvarianz</a:t>
            </a:r>
          </a:p>
          <a:p>
            <a:r>
              <a:rPr lang="de-DE"/>
              <a:t>		                                            Bestimmtheitsmaß R</a:t>
            </a:r>
            <a:r>
              <a:rPr lang="de-DE" baseline="30000"/>
              <a:t>2</a:t>
            </a:r>
          </a:p>
          <a:p>
            <a:endParaRPr lang="de-DE" baseline="30000"/>
          </a:p>
          <a:p>
            <a:endParaRPr lang="de-DE" baseline="30000"/>
          </a:p>
          <a:p>
            <a:endParaRPr lang="de-DE" baseline="30000"/>
          </a:p>
          <a:p>
            <a:endParaRPr lang="de-DE" baseline="30000"/>
          </a:p>
          <a:p>
            <a:r>
              <a:rPr lang="de-DE"/>
              <a:t>                                                                                    MAPE  </a:t>
            </a:r>
          </a:p>
          <a:p>
            <a:r>
              <a:rPr lang="de-DE"/>
              <a:t>                                                                                    Mean Absolute Percentage Error</a:t>
            </a:r>
          </a:p>
          <a:p>
            <a:endParaRPr lang="de-DE"/>
          </a:p>
          <a:p>
            <a:endParaRPr lang="de-DE"/>
          </a:p>
          <a:p>
            <a:endParaRPr lang="de-DE"/>
          </a:p>
          <a:p>
            <a:endParaRPr lang="de-DE"/>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5099" y="863823"/>
            <a:ext cx="6021094"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1397" y="3384103"/>
            <a:ext cx="2180876" cy="858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3292" y="5652292"/>
            <a:ext cx="1615059" cy="43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25333" y="4216000"/>
            <a:ext cx="2889822" cy="78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076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Wie werden Klassifikationen ausgewertet?</a:t>
            </a:r>
            <a:endParaRPr lang="de-DE" dirty="0"/>
          </a:p>
        </p:txBody>
      </p:sp>
      <p:sp>
        <p:nvSpPr>
          <p:cNvPr id="5" name="Textplatzhalter 4"/>
          <p:cNvSpPr>
            <a:spLocks noGrp="1"/>
          </p:cNvSpPr>
          <p:nvPr>
            <p:ph type="body" sz="quarter" idx="11"/>
          </p:nvPr>
        </p:nvSpPr>
        <p:spPr>
          <a:xfrm>
            <a:off x="360437" y="791815"/>
            <a:ext cx="8352928" cy="5327650"/>
          </a:xfrm>
        </p:spPr>
        <p:txBody>
          <a:bodyPr/>
          <a:lstStyle/>
          <a:p>
            <a:pPr marL="285750" indent="-285750">
              <a:buFont typeface="Arial" panose="020B0604020202020204" pitchFamily="34" charset="0"/>
              <a:buChar char="•"/>
            </a:pPr>
            <a:r>
              <a:rPr lang="de-DE"/>
              <a:t>Ein Klassifikationsmodell kann bewertet werden durch Auszählen der richtigen und falschen Vorhersagen in Bezug auf die bekannten Ergebnisse der Testmenge. </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In der Wahrheitsmatrix werden richtig positive, falsch positive und richtig negative, falsch negative Vorhersagen evidenzbasiert summiert.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Falsch positive ergebnisse werden umgangssprachlich auch </a:t>
            </a:r>
            <a:r>
              <a:rPr lang="de-DE" b="1"/>
              <a:t>Fehlalarm</a:t>
            </a:r>
            <a:r>
              <a:rPr lang="de-DE"/>
              <a:t>, falsch negative verpasste Chancen oder </a:t>
            </a:r>
            <a:r>
              <a:rPr lang="de-DE" b="1"/>
              <a:t>Blindgänger</a:t>
            </a:r>
            <a:r>
              <a:rPr lang="de-DE"/>
              <a:t> genannt.</a:t>
            </a:r>
            <a:endParaRPr lang="de-DE" dirty="0"/>
          </a:p>
          <a:p>
            <a:pPr marL="285750" indent="-285750">
              <a:buFont typeface="Arial" panose="020B0604020202020204" pitchFamily="34" charset="0"/>
              <a:buChar char="•"/>
            </a:pPr>
            <a:endParaRPr lang="de-DE"/>
          </a:p>
          <a:p>
            <a:endParaRPr lang="de-DE" dirty="0"/>
          </a:p>
          <a:p>
            <a:endParaRPr lang="de-DE" dirty="0"/>
          </a:p>
          <a:p>
            <a:endParaRPr lang="de-DE" dirty="0"/>
          </a:p>
        </p:txBody>
      </p:sp>
      <p:pic>
        <p:nvPicPr>
          <p:cNvPr id="6" name="Picture 4" descr="https://www.e-teaching.org/lehrszenarien/vorlesung/skript/bild_2.28/@@images/image-0-5fa85389509eb542eace037487582d2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365" y="791815"/>
            <a:ext cx="25812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61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t>Test Bellsucht</a:t>
            </a:r>
          </a:p>
        </p:txBody>
      </p:sp>
      <p:sp>
        <p:nvSpPr>
          <p:cNvPr id="2" name="Untertitel 1"/>
          <p:cNvSpPr>
            <a:spLocks noGrp="1"/>
          </p:cNvSpPr>
          <p:nvPr>
            <p:ph type="body" sz="quarter" idx="11"/>
          </p:nvPr>
        </p:nvSpPr>
        <p:spPr/>
        <p:txBody>
          <a:bodyPr/>
          <a:lstStyle/>
          <a:p>
            <a:r>
              <a:rPr lang="de-DE" dirty="0">
                <a:solidFill>
                  <a:schemeClr val="tx1"/>
                </a:solidFill>
              </a:rPr>
              <a:t>Ihr Arzt offenbart Ihnen, dass Sie an einer seltenen Krankheit, der Bellsucht, leiden.</a:t>
            </a:r>
          </a:p>
          <a:p>
            <a:endParaRPr lang="de-DE" dirty="0"/>
          </a:p>
          <a:p>
            <a:r>
              <a:rPr lang="de-DE" dirty="0">
                <a:solidFill>
                  <a:schemeClr val="tx1"/>
                </a:solidFill>
              </a:rPr>
              <a:t>Ein Test hat dies bestätigt. In 99 von 100 Fällen erkennt dieser Test Erkrankte richtig. </a:t>
            </a:r>
            <a:r>
              <a:rPr lang="de-DE" dirty="0"/>
              <a:t>In 98 von 100 Fällen erkennt dieser Test Gesunde richtig.</a:t>
            </a:r>
            <a:endParaRPr lang="de-DE" dirty="0">
              <a:solidFill>
                <a:schemeClr val="tx1"/>
              </a:solidFill>
            </a:endParaRPr>
          </a:p>
          <a:p>
            <a:endParaRPr lang="de-DE" dirty="0">
              <a:solidFill>
                <a:schemeClr val="tx1"/>
              </a:solidFill>
            </a:endParaRPr>
          </a:p>
          <a:p>
            <a:r>
              <a:rPr lang="de-DE" dirty="0"/>
              <a:t>Die Krankheit tritt nur bei 1 von 1000 Menschen auf.</a:t>
            </a:r>
            <a:endParaRPr lang="de-DE" dirty="0">
              <a:solidFill>
                <a:schemeClr val="tx1"/>
              </a:solidFill>
            </a:endParaRPr>
          </a:p>
          <a:p>
            <a:endParaRPr lang="de-DE" dirty="0">
              <a:solidFill>
                <a:schemeClr val="tx1"/>
              </a:solidFill>
            </a:endParaRPr>
          </a:p>
          <a:p>
            <a:endParaRPr lang="de-DE" dirty="0">
              <a:solidFill>
                <a:schemeClr val="tx1"/>
              </a:solidFill>
            </a:endParaRPr>
          </a:p>
          <a:p>
            <a:endParaRPr lang="de-DE" dirty="0"/>
          </a:p>
          <a:p>
            <a:r>
              <a:rPr lang="de-DE" dirty="0">
                <a:solidFill>
                  <a:schemeClr val="tx1"/>
                </a:solidFill>
              </a:rPr>
              <a:t>Schätzen Sie mit welcher Wahrscheinlichkeit (in Prozent) Sie bellsüchtig sind :</a:t>
            </a:r>
          </a:p>
          <a:p>
            <a:endParaRPr lang="de-DE" dirty="0"/>
          </a:p>
          <a:p>
            <a:r>
              <a:rPr lang="de-DE" dirty="0"/>
              <a:t>                  </a:t>
            </a:r>
            <a:r>
              <a:rPr lang="de-DE" dirty="0">
                <a:solidFill>
                  <a:schemeClr val="tx1"/>
                </a:solidFill>
              </a:rPr>
              <a:t>   99%</a:t>
            </a:r>
            <a:r>
              <a:rPr lang="de-DE" dirty="0"/>
              <a:t>           </a:t>
            </a:r>
            <a:r>
              <a:rPr lang="de-DE" dirty="0">
                <a:solidFill>
                  <a:schemeClr val="tx1"/>
                </a:solidFill>
              </a:rPr>
              <a:t>98</a:t>
            </a:r>
            <a:r>
              <a:rPr lang="de-DE" dirty="0"/>
              <a:t>%              </a:t>
            </a:r>
            <a:r>
              <a:rPr lang="de-DE" dirty="0">
                <a:solidFill>
                  <a:schemeClr val="tx1"/>
                </a:solidFill>
              </a:rPr>
              <a:t>etwa 95</a:t>
            </a:r>
            <a:r>
              <a:rPr lang="de-DE" dirty="0"/>
              <a:t>%</a:t>
            </a:r>
            <a:r>
              <a:rPr lang="de-DE" dirty="0">
                <a:solidFill>
                  <a:schemeClr val="tx1"/>
                </a:solidFill>
              </a:rPr>
              <a:t>           etwa 50%             etwa 5%          Etwa 2%</a:t>
            </a:r>
          </a:p>
          <a:p>
            <a:r>
              <a:rPr lang="de-DE" dirty="0">
                <a:solidFill>
                  <a:schemeClr val="tx1"/>
                </a:solidFill>
              </a:rPr>
              <a:t> </a:t>
            </a:r>
          </a:p>
          <a:p>
            <a:endParaRPr lang="de-DE" dirty="0">
              <a:solidFill>
                <a:schemeClr val="tx1"/>
              </a:solidFill>
            </a:endParaRPr>
          </a:p>
          <a:p>
            <a:endParaRPr lang="de-DE" dirty="0">
              <a:solidFill>
                <a:schemeClr val="tx1"/>
              </a:solidFill>
            </a:endParaRPr>
          </a:p>
        </p:txBody>
      </p:sp>
      <p:sp>
        <p:nvSpPr>
          <p:cNvPr id="5" name="Rechteck 4"/>
          <p:cNvSpPr/>
          <p:nvPr/>
        </p:nvSpPr>
        <p:spPr>
          <a:xfrm>
            <a:off x="1718831" y="4317100"/>
            <a:ext cx="216024" cy="23762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2808709" y="4351131"/>
            <a:ext cx="216024" cy="23762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4178770" y="4351131"/>
            <a:ext cx="216024" cy="23762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5690938" y="4351131"/>
            <a:ext cx="216024" cy="23762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7345213" y="4351131"/>
            <a:ext cx="216024" cy="23762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p:cNvSpPr/>
          <p:nvPr/>
        </p:nvSpPr>
        <p:spPr>
          <a:xfrm>
            <a:off x="8641357" y="4351131"/>
            <a:ext cx="216024" cy="23762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34610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37" y="1439887"/>
            <a:ext cx="522424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platzhalter 2"/>
          <p:cNvSpPr>
            <a:spLocks noGrp="1"/>
          </p:cNvSpPr>
          <p:nvPr>
            <p:ph type="body" sz="quarter" idx="10"/>
          </p:nvPr>
        </p:nvSpPr>
        <p:spPr/>
        <p:txBody>
          <a:bodyPr/>
          <a:lstStyle/>
          <a:p>
            <a:r>
              <a:rPr lang="de-DE" dirty="0"/>
              <a:t>Lösung 1 Bellsucht</a:t>
            </a:r>
          </a:p>
          <a:p>
            <a:endParaRPr lang="de-DE" dirty="0"/>
          </a:p>
        </p:txBody>
      </p:sp>
      <p:sp>
        <p:nvSpPr>
          <p:cNvPr id="2" name="Untertitel 1"/>
          <p:cNvSpPr>
            <a:spLocks noGrp="1"/>
          </p:cNvSpPr>
          <p:nvPr>
            <p:ph type="body" sz="quarter" idx="11"/>
          </p:nvPr>
        </p:nvSpPr>
        <p:spPr>
          <a:prstGeom prst="rect">
            <a:avLst/>
          </a:prstGeom>
        </p:spPr>
        <p:txBody>
          <a:bodyPr/>
          <a:lstStyle/>
          <a:p>
            <a:r>
              <a:rPr lang="de-DE" dirty="0"/>
              <a:t>Eine </a:t>
            </a:r>
            <a:r>
              <a:rPr lang="de-DE" b="1" dirty="0"/>
              <a:t>Wahrheitsmatrix</a:t>
            </a:r>
            <a:r>
              <a:rPr lang="de-DE" dirty="0"/>
              <a:t> der </a:t>
            </a:r>
            <a:r>
              <a:rPr lang="de-DE" dirty="0" err="1"/>
              <a:t>true</a:t>
            </a:r>
            <a:r>
              <a:rPr lang="de-DE" dirty="0"/>
              <a:t> positive TP, </a:t>
            </a:r>
            <a:r>
              <a:rPr lang="de-DE" dirty="0" err="1"/>
              <a:t>false</a:t>
            </a:r>
            <a:r>
              <a:rPr lang="de-DE" dirty="0"/>
              <a:t> positive FP, </a:t>
            </a:r>
            <a:r>
              <a:rPr lang="de-DE" dirty="0" err="1"/>
              <a:t>true</a:t>
            </a:r>
            <a:r>
              <a:rPr lang="de-DE" dirty="0"/>
              <a:t> negative TN, </a:t>
            </a:r>
            <a:r>
              <a:rPr lang="de-DE" dirty="0" err="1"/>
              <a:t>false</a:t>
            </a:r>
            <a:r>
              <a:rPr lang="de-DE" dirty="0"/>
              <a:t> negative FN klärt auf.</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Lösung: 99 / (2000 + 99) = 0,0472. </a:t>
            </a:r>
            <a:r>
              <a:rPr lang="en-US" b="1" dirty="0" err="1"/>
              <a:t>Präzision</a:t>
            </a:r>
            <a:r>
              <a:rPr lang="en-US" dirty="0"/>
              <a:t>  = </a:t>
            </a:r>
            <a:r>
              <a:rPr lang="de-DE" dirty="0"/>
              <a:t>TP / (TP+FP) </a:t>
            </a:r>
          </a:p>
          <a:p>
            <a:endParaRPr lang="de-DE" dirty="0"/>
          </a:p>
          <a:p>
            <a:r>
              <a:rPr lang="de-DE" dirty="0"/>
              <a:t>Trotzdem hat das Testverfahren eine </a:t>
            </a:r>
            <a:r>
              <a:rPr lang="de-DE" b="1" dirty="0"/>
              <a:t>Genauigkeit</a:t>
            </a:r>
            <a:r>
              <a:rPr lang="de-DE" dirty="0"/>
              <a:t> von 98% = (TP+TN) / n.</a:t>
            </a:r>
          </a:p>
        </p:txBody>
      </p:sp>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7451" y="1871935"/>
            <a:ext cx="4339228"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3600797" y="2520007"/>
            <a:ext cx="504056" cy="27699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de-DE" sz="1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cs typeface="Arial" panose="020B0604020202020204" pitchFamily="34" charset="0"/>
              </a:rPr>
              <a:t>TP</a:t>
            </a:r>
          </a:p>
        </p:txBody>
      </p:sp>
      <p:sp>
        <p:nvSpPr>
          <p:cNvPr id="7" name="Rechteck 6"/>
          <p:cNvSpPr/>
          <p:nvPr/>
        </p:nvSpPr>
        <p:spPr>
          <a:xfrm>
            <a:off x="3600797" y="2808039"/>
            <a:ext cx="504056" cy="27699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de-DE" sz="1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cs typeface="Arial" panose="020B0604020202020204" pitchFamily="34" charset="0"/>
              </a:rPr>
              <a:t>FP</a:t>
            </a:r>
          </a:p>
        </p:txBody>
      </p:sp>
      <p:sp>
        <p:nvSpPr>
          <p:cNvPr id="11" name="Rechteck 10"/>
          <p:cNvSpPr/>
          <p:nvPr/>
        </p:nvSpPr>
        <p:spPr>
          <a:xfrm>
            <a:off x="5080621" y="2536556"/>
            <a:ext cx="504056" cy="27699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de-DE" sz="1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cs typeface="Arial" panose="020B0604020202020204" pitchFamily="34" charset="0"/>
              </a:rPr>
              <a:t>FN</a:t>
            </a:r>
          </a:p>
        </p:txBody>
      </p:sp>
      <p:sp>
        <p:nvSpPr>
          <p:cNvPr id="12" name="Rechteck 11"/>
          <p:cNvSpPr/>
          <p:nvPr/>
        </p:nvSpPr>
        <p:spPr>
          <a:xfrm>
            <a:off x="5046410" y="2813555"/>
            <a:ext cx="504056" cy="27699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de-DE" sz="1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cs typeface="Arial" panose="020B0604020202020204" pitchFamily="34" charset="0"/>
              </a:rPr>
              <a:t>TN</a:t>
            </a:r>
          </a:p>
        </p:txBody>
      </p:sp>
    </p:spTree>
    <p:extLst>
      <p:ext uri="{BB962C8B-B14F-4D97-AF65-F5344CB8AC3E}">
        <p14:creationId xmlns:p14="http://schemas.microsoft.com/office/powerpoint/2010/main" val="1184323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dirty="0"/>
              <a:t>Lösung 2 Bellsucht</a:t>
            </a:r>
          </a:p>
          <a:p>
            <a:endParaRPr lang="de-DE" dirty="0"/>
          </a:p>
        </p:txBody>
      </p:sp>
      <p:sp>
        <p:nvSpPr>
          <p:cNvPr id="5" name="Textplatzhalter 4"/>
          <p:cNvSpPr>
            <a:spLocks noGrp="1"/>
          </p:cNvSpPr>
          <p:nvPr>
            <p:ph type="body" sz="quarter" idx="11"/>
          </p:nvPr>
        </p:nvSpPr>
        <p:spPr>
          <a:xfrm>
            <a:off x="360363" y="647700"/>
            <a:ext cx="4824610" cy="2376363"/>
          </a:xfrm>
        </p:spPr>
        <p:txBody>
          <a:bodyPr/>
          <a:lstStyle/>
          <a:p>
            <a:r>
              <a:rPr lang="de-DE" sz="1400" dirty="0"/>
              <a:t>Es geht auch als Entscheidungsbaum.</a:t>
            </a:r>
          </a:p>
          <a:p>
            <a:endParaRPr lang="de-DE" sz="1400" dirty="0"/>
          </a:p>
          <a:p>
            <a:r>
              <a:rPr lang="de-DE" sz="1400" dirty="0"/>
              <a:t>(hier mit anderer Testsensitivität und –</a:t>
            </a:r>
            <a:r>
              <a:rPr lang="de-DE" sz="1400" dirty="0" err="1"/>
              <a:t>spezifität</a:t>
            </a:r>
            <a:r>
              <a:rPr lang="de-DE" sz="1400" dirty="0"/>
              <a:t>)</a:t>
            </a:r>
          </a:p>
          <a:p>
            <a:endParaRPr lang="de-DE" dirty="0"/>
          </a:p>
          <a:p>
            <a:endParaRPr lang="de-DE" dirty="0"/>
          </a:p>
          <a:p>
            <a:endParaRPr lang="de-DE" dirty="0"/>
          </a:p>
          <a:p>
            <a:endParaRPr lang="de-DE" dirty="0"/>
          </a:p>
          <a:p>
            <a:endParaRPr lang="de-DE" dirty="0"/>
          </a:p>
          <a:p>
            <a:endParaRPr lang="de-DE" dirty="0"/>
          </a:p>
          <a:p>
            <a:r>
              <a:rPr lang="de-DE" sz="1400" dirty="0"/>
              <a:t>                                                                                                                   Hier also  P(Krank | positiver Test) = 9/108 ~ 8%</a:t>
            </a:r>
          </a:p>
          <a:p>
            <a:endParaRPr lang="de-DE" sz="1400" dirty="0"/>
          </a:p>
          <a:p>
            <a:endParaRPr lang="de-DE" dirty="0"/>
          </a:p>
          <a:p>
            <a:endParaRPr lang="de-DE" dirty="0"/>
          </a:p>
        </p:txBody>
      </p:sp>
      <p:pic>
        <p:nvPicPr>
          <p:cNvPr id="6" name="Grafik 5"/>
          <p:cNvPicPr/>
          <p:nvPr/>
        </p:nvPicPr>
        <p:blipFill>
          <a:blip r:embed="rId3"/>
          <a:stretch>
            <a:fillRect/>
          </a:stretch>
        </p:blipFill>
        <p:spPr>
          <a:xfrm>
            <a:off x="4536901" y="1007839"/>
            <a:ext cx="6552728" cy="3024336"/>
          </a:xfrm>
          <a:prstGeom prst="rect">
            <a:avLst/>
          </a:prstGeom>
        </p:spPr>
      </p:pic>
    </p:spTree>
    <p:extLst>
      <p:ext uri="{BB962C8B-B14F-4D97-AF65-F5344CB8AC3E}">
        <p14:creationId xmlns:p14="http://schemas.microsoft.com/office/powerpoint/2010/main" val="3230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Lineare versus nicht lineare Modelle</a:t>
            </a:r>
          </a:p>
        </p:txBody>
      </p:sp>
      <p:sp>
        <p:nvSpPr>
          <p:cNvPr id="3" name="Textplatzhalter 2"/>
          <p:cNvSpPr>
            <a:spLocks noGrp="1"/>
          </p:cNvSpPr>
          <p:nvPr>
            <p:ph type="body" sz="quarter" idx="11"/>
          </p:nvPr>
        </p:nvSpPr>
        <p:spPr>
          <a:xfrm>
            <a:off x="360363" y="792163"/>
            <a:ext cx="5832722" cy="5256236"/>
          </a:xfrm>
        </p:spPr>
        <p:txBody>
          <a:bodyPr/>
          <a:lstStyle/>
          <a:p>
            <a:r>
              <a:rPr lang="de-DE"/>
              <a:t>Lineare Regressionsmodelle</a:t>
            </a:r>
          </a:p>
          <a:p>
            <a:pPr marL="285750" indent="-285750">
              <a:buFont typeface="Arial" panose="020B0604020202020204" pitchFamily="34" charset="0"/>
              <a:buChar char="•"/>
            </a:pPr>
            <a:r>
              <a:rPr lang="de-DE"/>
              <a:t>Gleichung ersten Grades</a:t>
            </a:r>
          </a:p>
          <a:p>
            <a:pPr marL="285750" indent="-285750">
              <a:buFont typeface="Arial" panose="020B0604020202020204" pitchFamily="34" charset="0"/>
              <a:buChar char="•"/>
            </a:pPr>
            <a:r>
              <a:rPr lang="de-DE"/>
              <a:t>Gerade in 2D, Ebene in 3D, Hyperebenen</a:t>
            </a:r>
          </a:p>
          <a:p>
            <a:pPr marL="285750" indent="-285750">
              <a:buFont typeface="Arial" panose="020B0604020202020204" pitchFamily="34" charset="0"/>
              <a:buChar char="•"/>
            </a:pPr>
            <a:r>
              <a:rPr lang="de-DE"/>
              <a:t>Änderung von X führen proportional zu Änderungen von Y.</a:t>
            </a:r>
          </a:p>
          <a:p>
            <a:endParaRPr lang="de-DE"/>
          </a:p>
          <a:p>
            <a:endParaRPr lang="de-DE"/>
          </a:p>
          <a:p>
            <a:endParaRPr lang="de-DE"/>
          </a:p>
          <a:p>
            <a:endParaRPr lang="de-DE"/>
          </a:p>
          <a:p>
            <a:endParaRPr lang="de-DE"/>
          </a:p>
          <a:p>
            <a:r>
              <a:rPr lang="de-DE"/>
              <a:t>Nicht lineare Regressionsmodelle</a:t>
            </a:r>
          </a:p>
          <a:p>
            <a:pPr marL="285750" indent="-285750">
              <a:buFont typeface="Arial" panose="020B0604020202020204" pitchFamily="34" charset="0"/>
              <a:buChar char="•"/>
            </a:pPr>
            <a:r>
              <a:rPr lang="de-DE"/>
              <a:t>Polynome höheren Grades, Exponentialfunktionen, trigonometrische Funktionen, …</a:t>
            </a:r>
          </a:p>
          <a:p>
            <a:pPr marL="285750" indent="-285750">
              <a:buFont typeface="Arial" panose="020B0604020202020204" pitchFamily="34" charset="0"/>
              <a:buChar char="•"/>
            </a:pPr>
            <a:r>
              <a:rPr lang="de-DE"/>
              <a:t>generalisierte lineare Modelle (GLM oder GLiM)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181" y="1655911"/>
            <a:ext cx="3763059" cy="330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0877" y="2057401"/>
            <a:ext cx="2454275" cy="78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6853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Begriffe der Wahrheitsmatrix</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2645" y="1439885"/>
            <a:ext cx="6287026" cy="3860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platzhalter 4"/>
          <p:cNvSpPr>
            <a:spLocks noGrp="1"/>
          </p:cNvSpPr>
          <p:nvPr>
            <p:ph type="body" sz="quarter" idx="11"/>
          </p:nvPr>
        </p:nvSpPr>
        <p:spPr>
          <a:xfrm>
            <a:off x="4248869" y="3888159"/>
            <a:ext cx="1152202" cy="431700"/>
          </a:xfrm>
        </p:spPr>
        <p:txBody>
          <a:bodyPr/>
          <a:lstStyle/>
          <a:p>
            <a:r>
              <a:rPr lang="de-DE"/>
              <a:t>Fehlalarm</a:t>
            </a:r>
          </a:p>
        </p:txBody>
      </p:sp>
      <p:sp>
        <p:nvSpPr>
          <p:cNvPr id="7" name="Textplatzhalter 4"/>
          <p:cNvSpPr txBox="1">
            <a:spLocks/>
          </p:cNvSpPr>
          <p:nvPr/>
        </p:nvSpPr>
        <p:spPr>
          <a:xfrm>
            <a:off x="6265093" y="2520007"/>
            <a:ext cx="1584176" cy="360040"/>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Blindgänger</a:t>
            </a:r>
          </a:p>
        </p:txBody>
      </p:sp>
    </p:spTree>
    <p:extLst>
      <p:ext uri="{BB962C8B-B14F-4D97-AF65-F5344CB8AC3E}">
        <p14:creationId xmlns:p14="http://schemas.microsoft.com/office/powerpoint/2010/main" val="3416367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Genauigkeit, Accuracy</a:t>
            </a:r>
          </a:p>
          <a:p>
            <a:endParaRPr lang="de-DE"/>
          </a:p>
        </p:txBody>
      </p:sp>
      <p:sp>
        <p:nvSpPr>
          <p:cNvPr id="5" name="Textplatzhalter 4"/>
          <p:cNvSpPr>
            <a:spLocks noGrp="1"/>
          </p:cNvSpPr>
          <p:nvPr>
            <p:ph type="body" sz="quarter" idx="11"/>
          </p:nvPr>
        </p:nvSpPr>
        <p:spPr>
          <a:xfrm>
            <a:off x="360363" y="791815"/>
            <a:ext cx="5400674" cy="5327998"/>
          </a:xfrm>
        </p:spPr>
        <p:txBody>
          <a:bodyPr/>
          <a:lstStyle/>
          <a:p>
            <a:r>
              <a:rPr lang="de-DE"/>
              <a:t>Die Genauigkeit berücksichtigt nur die richtigen Vorhersagen. Eine Unterscheidung von FP und FN wird nicht gemacht.</a:t>
            </a:r>
          </a:p>
          <a:p>
            <a:endParaRPr lang="de-DE"/>
          </a:p>
          <a:p>
            <a:endParaRPr lang="de-DE"/>
          </a:p>
          <a:p>
            <a:r>
              <a:rPr lang="de-DE"/>
              <a:t>Paradox der Genauigkeit:</a:t>
            </a:r>
          </a:p>
          <a:p>
            <a:r>
              <a:rPr lang="de-DE"/>
              <a:t>Bei seltenen richtigen Vorhersagen reicht für eine hohe Genauigkeit die Vorhersage von immer Falsch.</a:t>
            </a:r>
          </a:p>
          <a:p>
            <a:endParaRPr lang="de-DE"/>
          </a:p>
          <a:p>
            <a:r>
              <a:rPr lang="de-DE"/>
              <a:t>Synonym: Korrektklassifikationsrate, Treffergenauigkeit</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125" y="901278"/>
            <a:ext cx="4891087"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9816" y="1996827"/>
            <a:ext cx="2717322" cy="858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508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4733" y="935831"/>
            <a:ext cx="5843587" cy="341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platzhalter 3"/>
          <p:cNvSpPr>
            <a:spLocks noGrp="1"/>
          </p:cNvSpPr>
          <p:nvPr>
            <p:ph type="body" sz="quarter" idx="10"/>
          </p:nvPr>
        </p:nvSpPr>
        <p:spPr/>
        <p:txBody>
          <a:bodyPr/>
          <a:lstStyle/>
          <a:p>
            <a:r>
              <a:rPr lang="de-DE"/>
              <a:t>Die Gütemaße Precision und Recall</a:t>
            </a:r>
          </a:p>
        </p:txBody>
      </p:sp>
      <p:sp>
        <p:nvSpPr>
          <p:cNvPr id="5" name="Textplatzhalter 4"/>
          <p:cNvSpPr>
            <a:spLocks noGrp="1"/>
          </p:cNvSpPr>
          <p:nvPr>
            <p:ph type="body" sz="quarter" idx="11"/>
          </p:nvPr>
        </p:nvSpPr>
        <p:spPr>
          <a:xfrm>
            <a:off x="7993285" y="3066030"/>
            <a:ext cx="3312368" cy="2268550"/>
          </a:xfrm>
        </p:spPr>
        <p:txBody>
          <a:bodyPr/>
          <a:lstStyle/>
          <a:p>
            <a:r>
              <a:rPr lang="de-DE" b="1"/>
              <a:t>Recall</a:t>
            </a:r>
            <a:endParaRPr lang="de-DE"/>
          </a:p>
          <a:p>
            <a:r>
              <a:rPr lang="de-DE"/>
              <a:t>Wieviele der positiven Ergebnisse werden korrekt erkannt? Wieviel Blindgänger?</a:t>
            </a:r>
          </a:p>
          <a:p>
            <a:endParaRPr lang="de-DE"/>
          </a:p>
          <a:p>
            <a:r>
              <a:rPr lang="de-DE"/>
              <a:t>Recall= TP / (TP + FN)</a:t>
            </a:r>
          </a:p>
          <a:p>
            <a:endParaRPr lang="de-DE"/>
          </a:p>
          <a:p>
            <a:r>
              <a:rPr lang="de-DE"/>
              <a:t>FN im Nenner.</a:t>
            </a:r>
          </a:p>
          <a:p>
            <a:r>
              <a:rPr lang="de-DE"/>
              <a:t>Beispiel: Krebserkrankung</a:t>
            </a:r>
          </a:p>
          <a:p>
            <a:endParaRPr lang="de-DE"/>
          </a:p>
        </p:txBody>
      </p:sp>
      <p:sp>
        <p:nvSpPr>
          <p:cNvPr id="6" name="Textplatzhalter 4"/>
          <p:cNvSpPr txBox="1">
            <a:spLocks/>
          </p:cNvSpPr>
          <p:nvPr/>
        </p:nvSpPr>
        <p:spPr>
          <a:xfrm>
            <a:off x="373423" y="3096072"/>
            <a:ext cx="3456384" cy="2773554"/>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b="1"/>
              <a:t>Präzision</a:t>
            </a:r>
            <a:r>
              <a:rPr lang="de-DE"/>
              <a:t> </a:t>
            </a:r>
          </a:p>
          <a:p>
            <a:r>
              <a:rPr lang="de-DE"/>
              <a:t>Wieviele aller positiven Ergebnisse sind wirklich positiv? Wieviel Fehlalarm?</a:t>
            </a:r>
          </a:p>
          <a:p>
            <a:endParaRPr lang="de-DE"/>
          </a:p>
          <a:p>
            <a:r>
              <a:rPr lang="de-DE"/>
              <a:t>Precision= TP / (TP + FP)</a:t>
            </a:r>
          </a:p>
          <a:p>
            <a:endParaRPr lang="de-DE"/>
          </a:p>
          <a:p>
            <a:r>
              <a:rPr lang="de-DE"/>
              <a:t>FP im Nenner!</a:t>
            </a:r>
          </a:p>
          <a:p>
            <a:r>
              <a:rPr lang="de-DE"/>
              <a:t>Beispiel: Email Spam</a:t>
            </a:r>
          </a:p>
          <a:p>
            <a:endParaRPr lang="de-DE"/>
          </a:p>
        </p:txBody>
      </p:sp>
    </p:spTree>
    <p:extLst>
      <p:ext uri="{BB962C8B-B14F-4D97-AF65-F5344CB8AC3E}">
        <p14:creationId xmlns:p14="http://schemas.microsoft.com/office/powerpoint/2010/main" val="988320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dirty="0"/>
              <a:t>Beispiele für die Bedeutung FN und FP</a:t>
            </a:r>
          </a:p>
        </p:txBody>
      </p:sp>
      <p:sp>
        <p:nvSpPr>
          <p:cNvPr id="5" name="Textplatzhalter 4"/>
          <p:cNvSpPr>
            <a:spLocks noGrp="1"/>
          </p:cNvSpPr>
          <p:nvPr>
            <p:ph type="body" sz="quarter" idx="11"/>
          </p:nvPr>
        </p:nvSpPr>
        <p:spPr>
          <a:xfrm>
            <a:off x="360437" y="719807"/>
            <a:ext cx="10513168" cy="5327650"/>
          </a:xfrm>
        </p:spPr>
        <p:txBody>
          <a:bodyPr/>
          <a:lstStyle/>
          <a:p>
            <a:r>
              <a:rPr lang="de-DE"/>
              <a:t>FN Falsch Negative Vorhersagen: Nicht erkannte oder verpaßte Gelegenheit oder Gefahr, Blinggänger.</a:t>
            </a:r>
          </a:p>
          <a:p>
            <a:r>
              <a:rPr lang="de-DE"/>
              <a:t>FP Falsch Positive Vorhersagen: Fehlalarm.</a:t>
            </a:r>
          </a:p>
          <a:p>
            <a:endParaRPr lang="de-DE"/>
          </a:p>
          <a:p>
            <a:r>
              <a:rPr lang="de-DE"/>
              <a:t>Beispiele:</a:t>
            </a:r>
          </a:p>
          <a:p>
            <a:pPr marL="861822" lvl="1" indent="-285750">
              <a:buFont typeface="Arial" panose="020B0604020202020204" pitchFamily="34" charset="0"/>
              <a:buChar char="•"/>
            </a:pPr>
            <a:r>
              <a:rPr lang="de-DE" sz="1600"/>
              <a:t>Wieviel </a:t>
            </a:r>
            <a:r>
              <a:rPr lang="de-DE" sz="1600" dirty="0"/>
              <a:t>Schaden richtet ein Betrugsfall an, der nicht entdeckt wurde (FN)? </a:t>
            </a:r>
          </a:p>
          <a:p>
            <a:pPr marL="861822" lvl="1" indent="-285750">
              <a:buFont typeface="Arial" panose="020B0604020202020204" pitchFamily="34" charset="0"/>
              <a:buChar char="•"/>
            </a:pPr>
            <a:r>
              <a:rPr lang="de-DE" dirty="0"/>
              <a:t>Wie hoch ist der Schaden, wenn ein Terrorist mit einer Bombe an Bord eines Flugzeugs gelangt (FN)?</a:t>
            </a:r>
            <a:endParaRPr lang="de-DE" sz="1600" dirty="0"/>
          </a:p>
          <a:p>
            <a:pPr marL="861822" lvl="1" indent="-285750">
              <a:buFont typeface="Arial" panose="020B0604020202020204" pitchFamily="34" charset="0"/>
              <a:buChar char="•"/>
            </a:pPr>
            <a:r>
              <a:rPr lang="de-DE" sz="1600" dirty="0"/>
              <a:t>Wieviel Schaden entsteht, wenn ein Marketing nicht an eine Person der Zielgruppe geht (FP)?</a:t>
            </a:r>
          </a:p>
          <a:p>
            <a:pPr marL="861822" lvl="1" indent="-285750">
              <a:buFont typeface="Arial" panose="020B0604020202020204" pitchFamily="34" charset="0"/>
              <a:buChar char="•"/>
            </a:pPr>
            <a:r>
              <a:rPr lang="de-DE" dirty="0"/>
              <a:t>Wie hoch ist der volkswirtschaftliche Schaden, wenn falsch als krank erkannte Personen in Quarantäne geschickt werden (FP)?</a:t>
            </a:r>
            <a:endParaRPr lang="de-DE" sz="1600" dirty="0"/>
          </a:p>
          <a:p>
            <a:endParaRPr lang="de-DE" dirty="0"/>
          </a:p>
          <a:p>
            <a:endParaRPr lang="de-DE" dirty="0"/>
          </a:p>
        </p:txBody>
      </p:sp>
    </p:spTree>
    <p:extLst>
      <p:ext uri="{BB962C8B-B14F-4D97-AF65-F5344CB8AC3E}">
        <p14:creationId xmlns:p14="http://schemas.microsoft.com/office/powerpoint/2010/main" val="2374339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FN und FP bei Recall, Precision und F-Maßzahl</a:t>
            </a:r>
          </a:p>
        </p:txBody>
      </p:sp>
      <p:sp>
        <p:nvSpPr>
          <p:cNvPr id="3" name="Textplatzhalter 2"/>
          <p:cNvSpPr>
            <a:spLocks noGrp="1"/>
          </p:cNvSpPr>
          <p:nvPr>
            <p:ph type="body" sz="quarter" idx="11"/>
          </p:nvPr>
        </p:nvSpPr>
        <p:spPr/>
        <p:txBody>
          <a:bodyPr/>
          <a:lstStyle/>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r>
              <a:rPr lang="de-DE"/>
              <a:t>TN sind nicht in den Formeln. Damit neigt auch der F Score zu optimistisch zu schätzen.</a:t>
            </a:r>
          </a:p>
          <a:p>
            <a:endParaRPr lang="de-DE"/>
          </a:p>
          <a:p>
            <a:r>
              <a:rPr lang="de-DE"/>
              <a:t>Matthews correlation coefficient (MCC)</a:t>
            </a:r>
          </a:p>
          <a:p>
            <a:r>
              <a:rPr lang="de-DE"/>
              <a:t>MCC im Intervall [-1 .. 1]</a:t>
            </a:r>
          </a:p>
          <a:p>
            <a:endParaRPr lang="de-DE"/>
          </a:p>
          <a:p>
            <a:endParaRPr lang="de-DE"/>
          </a:p>
          <a:p>
            <a:endParaRPr lang="de-DE"/>
          </a:p>
          <a:p>
            <a:endParaRPr lang="de-DE"/>
          </a:p>
          <a:p>
            <a:endParaRPr lang="de-DE"/>
          </a:p>
          <a:p>
            <a:endParaRPr lang="de-DE"/>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525" y="1439887"/>
            <a:ext cx="1774756"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9987" y="1367879"/>
            <a:ext cx="1946576" cy="665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6221" y="1016446"/>
            <a:ext cx="2773114"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2965" y="4680247"/>
            <a:ext cx="4640262"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5293" y="1767709"/>
            <a:ext cx="1461296" cy="566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70486" y="2519606"/>
            <a:ext cx="3823579" cy="711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bgerundetes Rechteck 3"/>
          <p:cNvSpPr/>
          <p:nvPr/>
        </p:nvSpPr>
        <p:spPr>
          <a:xfrm>
            <a:off x="360437" y="1016446"/>
            <a:ext cx="4176464" cy="13178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bgerundetes Rechteck 10"/>
          <p:cNvSpPr/>
          <p:nvPr/>
        </p:nvSpPr>
        <p:spPr>
          <a:xfrm>
            <a:off x="5736221" y="863823"/>
            <a:ext cx="2977144" cy="8432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16304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Wahrheitsmatrix mit Multiklassen der Bilderkennung</a:t>
            </a:r>
          </a:p>
        </p:txBody>
      </p:sp>
      <p:sp>
        <p:nvSpPr>
          <p:cNvPr id="3" name="Textplatzhalter 2"/>
          <p:cNvSpPr>
            <a:spLocks noGrp="1"/>
          </p:cNvSpPr>
          <p:nvPr>
            <p:ph type="body" sz="quarter" idx="11"/>
          </p:nvPr>
        </p:nvSpPr>
        <p:spPr>
          <a:xfrm>
            <a:off x="360363" y="792163"/>
            <a:ext cx="4464570" cy="5327650"/>
          </a:xfrm>
        </p:spPr>
        <p:txBody>
          <a:bodyPr/>
          <a:lstStyle/>
          <a:p>
            <a:r>
              <a:rPr lang="de-DE" dirty="0"/>
              <a:t>Datensatz ist CIFAR-10 (Bilder aus 10 Klassen)</a:t>
            </a:r>
          </a:p>
        </p:txBody>
      </p:sp>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7735" y="1223863"/>
            <a:ext cx="8182256"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886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288429" y="791815"/>
            <a:ext cx="5400600" cy="5256584"/>
          </a:xfrm>
        </p:spPr>
        <p:txBody>
          <a:bodyPr/>
          <a:lstStyle/>
          <a:p>
            <a:pPr marL="285750" indent="-285750">
              <a:buFont typeface="Arial" panose="020B0604020202020204" pitchFamily="34" charset="0"/>
              <a:buChar char="•"/>
            </a:pPr>
            <a:r>
              <a:rPr lang="de-DE" b="1"/>
              <a:t>ROC (Receiver Operating Characteristic) Kurve</a:t>
            </a:r>
            <a:r>
              <a:rPr lang="de-DE"/>
              <a:t>:</a:t>
            </a:r>
          </a:p>
          <a:p>
            <a:pPr marL="285750" indent="-285750">
              <a:buFont typeface="Arial" panose="020B0604020202020204" pitchFamily="34" charset="0"/>
              <a:buChar char="•"/>
            </a:pPr>
            <a:r>
              <a:rPr lang="de-DE"/>
              <a:t>Eine grafische Darstellung der Leistungsfähigkeit eines binären Klassifikationsmodells.</a:t>
            </a:r>
          </a:p>
          <a:p>
            <a:pPr marL="285750" indent="-285750">
              <a:buFont typeface="Arial" panose="020B0604020202020204" pitchFamily="34" charset="0"/>
              <a:buChar char="•"/>
            </a:pPr>
            <a:r>
              <a:rPr lang="de-DE"/>
              <a:t>Die Kurve zeigt die Beziehung zwischen der </a:t>
            </a:r>
            <a:r>
              <a:rPr lang="de-DE" b="1"/>
              <a:t>True Positive Rate (TPR)</a:t>
            </a:r>
            <a:r>
              <a:rPr lang="de-DE"/>
              <a:t> (Empfindlichkeit) und der </a:t>
            </a:r>
            <a:r>
              <a:rPr lang="de-DE" b="1"/>
              <a:t>False Positive Rate (FPR)</a:t>
            </a:r>
            <a:r>
              <a:rPr lang="de-DE"/>
              <a:t> bei verschiedenen Schwellenwerten.</a:t>
            </a:r>
          </a:p>
          <a:p>
            <a:pPr marL="285750" indent="-285750">
              <a:buFont typeface="Arial" panose="020B0604020202020204" pitchFamily="34" charset="0"/>
              <a:buChar char="•"/>
            </a:pPr>
            <a:r>
              <a:rPr lang="de-DE"/>
              <a:t>Eine ROC-Kurve, die näher an der oberen linken Ecke liegt, zeigt ein besseres Modell an.</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b="1"/>
              <a:t>AUC (Area Under the Curve)</a:t>
            </a:r>
            <a:r>
              <a:rPr lang="de-DE"/>
              <a:t>:</a:t>
            </a:r>
          </a:p>
          <a:p>
            <a:pPr marL="285750" indent="-285750">
              <a:buFont typeface="Arial" panose="020B0604020202020204" pitchFamily="34" charset="0"/>
              <a:buChar char="•"/>
            </a:pPr>
            <a:r>
              <a:rPr lang="de-DE"/>
              <a:t>Der Flächeninhalt unter der ROC-Kurve.</a:t>
            </a:r>
          </a:p>
          <a:p>
            <a:pPr marL="285750" indent="-285750">
              <a:buFont typeface="Arial" panose="020B0604020202020204" pitchFamily="34" charset="0"/>
              <a:buChar char="•"/>
            </a:pPr>
            <a:r>
              <a:rPr lang="de-DE"/>
              <a:t>Ein Wert zwischen 0 und 1, wobei 1 die perfekte Klassifikation und 0.5 eine zufällige Klassifikation darstellt.</a:t>
            </a:r>
          </a:p>
          <a:p>
            <a:pPr marL="285750" indent="-285750">
              <a:buFont typeface="Arial" panose="020B0604020202020204" pitchFamily="34" charset="0"/>
              <a:buChar char="•"/>
            </a:pPr>
            <a:r>
              <a:rPr lang="de-DE"/>
              <a:t>Ein höherer AUC-Wert bedeutet, dass das Modell besser zwischen den Klassen unterscheiden kann.</a:t>
            </a:r>
          </a:p>
          <a:p>
            <a:endParaRPr lang="de-DE"/>
          </a:p>
        </p:txBody>
      </p:sp>
      <p:sp>
        <p:nvSpPr>
          <p:cNvPr id="3" name="Textplatzhalter 2"/>
          <p:cNvSpPr>
            <a:spLocks noGrp="1"/>
          </p:cNvSpPr>
          <p:nvPr>
            <p:ph type="body" sz="quarter" idx="10"/>
          </p:nvPr>
        </p:nvSpPr>
        <p:spPr/>
        <p:txBody>
          <a:bodyPr/>
          <a:lstStyle/>
          <a:p>
            <a:r>
              <a:rPr lang="de-DE"/>
              <a:t>ROC Kurven</a:t>
            </a:r>
          </a:p>
        </p:txBody>
      </p:sp>
      <p:pic>
        <p:nvPicPr>
          <p:cNvPr id="5122" name="Picture 2" descr="ROC Curve Plot for a No Skill Classifier and a Logistic Regression Mod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3085" y="791815"/>
            <a:ext cx="5002362" cy="375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54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Motivation zur Entropie durch Entscheidungsbaum</a:t>
            </a:r>
            <a:endParaRPr lang="de-DE" dirty="0"/>
          </a:p>
        </p:txBody>
      </p:sp>
      <p:sp>
        <p:nvSpPr>
          <p:cNvPr id="3" name="Textplatzhalter 2"/>
          <p:cNvSpPr>
            <a:spLocks noGrp="1"/>
          </p:cNvSpPr>
          <p:nvPr>
            <p:ph type="body" sz="quarter" idx="11"/>
          </p:nvPr>
        </p:nvSpPr>
        <p:spPr/>
        <p:txBody>
          <a:bodyPr/>
          <a:lstStyle/>
          <a:p>
            <a:r>
              <a:rPr lang="de-DE"/>
              <a:t>Vorteile</a:t>
            </a:r>
            <a:endParaRPr lang="de-DE" dirty="0"/>
          </a:p>
          <a:p>
            <a:pPr marL="342900" indent="-342900">
              <a:buFont typeface="Arial" panose="020B0604020202020204" pitchFamily="34" charset="0"/>
              <a:buChar char="•"/>
            </a:pPr>
            <a:r>
              <a:rPr lang="de-DE"/>
              <a:t>Einfach erklärbar, nachvollziehbar</a:t>
            </a:r>
            <a:endParaRPr lang="de-DE" dirty="0"/>
          </a:p>
          <a:p>
            <a:pPr marL="342900" indent="-342900">
              <a:buFont typeface="Arial" panose="020B0604020202020204" pitchFamily="34" charset="0"/>
              <a:buChar char="•"/>
            </a:pPr>
            <a:r>
              <a:rPr lang="de-DE" dirty="0"/>
              <a:t>Ausgabe der Feature </a:t>
            </a:r>
            <a:r>
              <a:rPr lang="de-DE" dirty="0" err="1"/>
              <a:t>Importance</a:t>
            </a:r>
            <a:r>
              <a:rPr lang="de-DE" dirty="0"/>
              <a:t> (Vorhersagekraft)</a:t>
            </a:r>
          </a:p>
          <a:p>
            <a:pPr marL="342900" indent="-342900">
              <a:buFont typeface="Arial" panose="020B0604020202020204" pitchFamily="34" charset="0"/>
              <a:buChar char="•"/>
            </a:pPr>
            <a:r>
              <a:rPr lang="de-DE" dirty="0"/>
              <a:t>Schnell bei der Vorhersage</a:t>
            </a:r>
          </a:p>
          <a:p>
            <a:endParaRPr lang="de-DE"/>
          </a:p>
          <a:p>
            <a:r>
              <a:rPr lang="de-DE"/>
              <a:t>Nachteile</a:t>
            </a:r>
            <a:endParaRPr lang="de-DE" dirty="0"/>
          </a:p>
          <a:p>
            <a:pPr marL="342900" indent="-342900">
              <a:buFont typeface="Arial" panose="020B0604020202020204" pitchFamily="34" charset="0"/>
              <a:buChar char="•"/>
            </a:pPr>
            <a:r>
              <a:rPr lang="de-DE"/>
              <a:t>Überanpassung</a:t>
            </a:r>
            <a:endParaRPr lang="de-DE" dirty="0"/>
          </a:p>
          <a:p>
            <a:endParaRPr lang="de-DE" dirty="0"/>
          </a:p>
          <a:p>
            <a:r>
              <a:rPr lang="de-DE"/>
              <a:t>Automtischer Aufbau mit</a:t>
            </a:r>
            <a:endParaRPr lang="de-DE" dirty="0"/>
          </a:p>
          <a:p>
            <a:pPr marL="285750" indent="-285750">
              <a:buFont typeface="Arial" panose="020B0604020202020204" pitchFamily="34" charset="0"/>
              <a:buChar char="•"/>
            </a:pPr>
            <a:r>
              <a:rPr lang="de-DE"/>
              <a:t>der Reinheit einer Menge (Entropie) und</a:t>
            </a:r>
            <a:endParaRPr lang="de-DE" dirty="0"/>
          </a:p>
          <a:p>
            <a:pPr marL="285750" indent="-285750">
              <a:buFont typeface="Arial" panose="020B0604020202020204" pitchFamily="34" charset="0"/>
              <a:buChar char="•"/>
            </a:pPr>
            <a:r>
              <a:rPr lang="de-DE"/>
              <a:t>dem </a:t>
            </a:r>
            <a:r>
              <a:rPr lang="de-DE" dirty="0"/>
              <a:t>Informationsgewinn nach Teilung</a:t>
            </a:r>
          </a:p>
          <a:p>
            <a:endParaRPr lang="de-DE"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7141" y="935831"/>
            <a:ext cx="3716482"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16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Entropie</a:t>
            </a:r>
          </a:p>
        </p:txBody>
      </p:sp>
      <p:sp>
        <p:nvSpPr>
          <p:cNvPr id="3" name="Textplatzhalter 2"/>
          <p:cNvSpPr>
            <a:spLocks noGrp="1"/>
          </p:cNvSpPr>
          <p:nvPr>
            <p:ph type="body" sz="quarter" idx="11"/>
          </p:nvPr>
        </p:nvSpPr>
        <p:spPr>
          <a:xfrm>
            <a:off x="276264" y="1223863"/>
            <a:ext cx="4824610" cy="3600052"/>
          </a:xfrm>
        </p:spPr>
        <p:txBody>
          <a:bodyPr/>
          <a:lstStyle/>
          <a:p>
            <a:r>
              <a:rPr lang="de-DE" b="1" dirty="0"/>
              <a:t>Entropie</a:t>
            </a:r>
            <a:r>
              <a:rPr lang="de-DE" dirty="0"/>
              <a:t> oder die Reinheit einer Mischung : </a:t>
            </a:r>
          </a:p>
          <a:p>
            <a:r>
              <a:rPr lang="de-DE" dirty="0"/>
              <a:t>links nur </a:t>
            </a:r>
            <a:r>
              <a:rPr lang="de-DE"/>
              <a:t>Klasse A (-), </a:t>
            </a:r>
            <a:r>
              <a:rPr lang="de-DE" dirty="0"/>
              <a:t>rechts nur </a:t>
            </a:r>
            <a:r>
              <a:rPr lang="de-DE"/>
              <a:t>Klasse B (+), </a:t>
            </a:r>
            <a:endParaRPr lang="de-DE" dirty="0"/>
          </a:p>
          <a:p>
            <a:r>
              <a:rPr lang="de-DE" dirty="0"/>
              <a:t>dazwischen gemischt.</a:t>
            </a:r>
          </a:p>
          <a:p>
            <a:endParaRPr lang="de-DE" dirty="0"/>
          </a:p>
          <a:p>
            <a:endParaRPr lang="de-DE" dirty="0"/>
          </a:p>
          <a:p>
            <a:r>
              <a:rPr lang="de-DE" b="1" dirty="0"/>
              <a:t>Entropie = - p</a:t>
            </a:r>
            <a:r>
              <a:rPr lang="de-DE" b="1" baseline="-25000" dirty="0"/>
              <a:t>1</a:t>
            </a:r>
            <a:r>
              <a:rPr lang="de-DE" b="1" dirty="0"/>
              <a:t> * log</a:t>
            </a:r>
            <a:r>
              <a:rPr lang="de-DE" b="1" baseline="-25000" dirty="0"/>
              <a:t>2</a:t>
            </a:r>
            <a:r>
              <a:rPr lang="de-DE" b="1" dirty="0"/>
              <a:t> (p</a:t>
            </a:r>
            <a:r>
              <a:rPr lang="de-DE" b="1" baseline="-25000" dirty="0"/>
              <a:t>1</a:t>
            </a:r>
            <a:r>
              <a:rPr lang="de-DE" b="1" dirty="0"/>
              <a:t>) – p</a:t>
            </a:r>
            <a:r>
              <a:rPr lang="de-DE" b="1" baseline="-25000" dirty="0"/>
              <a:t>2</a:t>
            </a:r>
            <a:r>
              <a:rPr lang="de-DE" b="1" dirty="0"/>
              <a:t> *  log</a:t>
            </a:r>
            <a:r>
              <a:rPr lang="de-DE" b="1" baseline="-25000" dirty="0"/>
              <a:t>2</a:t>
            </a:r>
            <a:r>
              <a:rPr lang="de-DE" b="1" dirty="0"/>
              <a:t> (p</a:t>
            </a:r>
            <a:r>
              <a:rPr lang="de-DE" b="1" baseline="-25000" dirty="0"/>
              <a:t>2</a:t>
            </a:r>
            <a:r>
              <a:rPr lang="de-DE" b="1" dirty="0"/>
              <a:t>) - …</a:t>
            </a:r>
          </a:p>
          <a:p>
            <a:r>
              <a:rPr lang="de-DE" dirty="0"/>
              <a:t>Entropie variiert zwischen [0..1</a:t>
            </a:r>
            <a:r>
              <a:rPr lang="de-DE"/>
              <a:t>] mit </a:t>
            </a:r>
            <a:r>
              <a:rPr lang="de-DE" dirty="0"/>
              <a:t>Maximum bei gleichmäßiger Durchmischung beider Klassen.</a:t>
            </a:r>
          </a:p>
          <a:p>
            <a:endParaRPr lang="de-DE" dirty="0"/>
          </a:p>
          <a:p>
            <a:endParaRPr lang="de-DE" dirty="0"/>
          </a:p>
          <a:p>
            <a:endParaRPr lang="de-DE" dirty="0"/>
          </a:p>
          <a:p>
            <a:r>
              <a:rPr lang="de-DE" dirty="0"/>
              <a:t>.</a:t>
            </a:r>
          </a:p>
          <a:p>
            <a:endParaRPr lang="de-DE"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9397" y="702564"/>
            <a:ext cx="6452678"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3700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Informationsgewinn zum Aufbau eines Entscheidungsbaums</a:t>
            </a:r>
            <a:endParaRPr lang="de-DE" dirty="0"/>
          </a:p>
        </p:txBody>
      </p:sp>
      <p:sp>
        <p:nvSpPr>
          <p:cNvPr id="3" name="Textplatzhalter 2"/>
          <p:cNvSpPr>
            <a:spLocks noGrp="1"/>
          </p:cNvSpPr>
          <p:nvPr>
            <p:ph type="body" sz="quarter" idx="11"/>
          </p:nvPr>
        </p:nvSpPr>
        <p:spPr/>
        <p:txBody>
          <a:bodyPr/>
          <a:lstStyle/>
          <a:p>
            <a:r>
              <a:rPr lang="de-DE" dirty="0"/>
              <a:t>Nach Teilung sollen die Teilmengen reiner sein, also eine geringere Entropie zeigen.</a:t>
            </a:r>
          </a:p>
          <a:p>
            <a:endParaRPr lang="de-DE" dirty="0"/>
          </a:p>
          <a:p>
            <a:r>
              <a:rPr lang="de-DE" dirty="0"/>
              <a:t>Der </a:t>
            </a:r>
            <a:r>
              <a:rPr lang="de-DE" b="1" dirty="0"/>
              <a:t>Informationsgewinns</a:t>
            </a:r>
            <a:r>
              <a:rPr lang="de-DE" dirty="0"/>
              <a:t> (IG, </a:t>
            </a:r>
            <a:r>
              <a:rPr lang="de-DE" dirty="0" err="1"/>
              <a:t>information</a:t>
            </a:r>
            <a:r>
              <a:rPr lang="de-DE" dirty="0"/>
              <a:t> </a:t>
            </a:r>
            <a:r>
              <a:rPr lang="de-DE" dirty="0" err="1"/>
              <a:t>gain</a:t>
            </a:r>
            <a:r>
              <a:rPr lang="de-DE" dirty="0"/>
              <a:t>) ist definiert als.</a:t>
            </a:r>
          </a:p>
          <a:p>
            <a:endParaRPr lang="de-DE" dirty="0"/>
          </a:p>
          <a:p>
            <a:endParaRPr lang="de-DE" dirty="0"/>
          </a:p>
          <a:p>
            <a:endParaRPr lang="de-DE" dirty="0"/>
          </a:p>
          <a:p>
            <a:endParaRPr lang="de-DE" dirty="0"/>
          </a:p>
          <a:p>
            <a:endParaRPr lang="de-DE" dirty="0"/>
          </a:p>
          <a:p>
            <a:endParaRPr lang="de-DE" dirty="0"/>
          </a:p>
          <a:p>
            <a:endParaRPr lang="de-DE" dirty="0"/>
          </a:p>
          <a:p>
            <a:r>
              <a:rPr lang="de-DE" dirty="0"/>
              <a:t>Für </a:t>
            </a:r>
            <a:r>
              <a:rPr lang="de-DE"/>
              <a:t>den iterativen Top-Down Aufbau </a:t>
            </a:r>
            <a:r>
              <a:rPr lang="de-DE" dirty="0"/>
              <a:t>eines Entscheidungsbaums müssen </a:t>
            </a:r>
            <a:r>
              <a:rPr lang="de-DE"/>
              <a:t>wir jede Variable und ihre möglichen Teilungspunkte auf </a:t>
            </a:r>
            <a:r>
              <a:rPr lang="de-DE" dirty="0"/>
              <a:t>maximalen Informationsgewinn prüfen und den Baum von oben nach unten </a:t>
            </a:r>
            <a:r>
              <a:rPr lang="de-DE"/>
              <a:t>aufbauen. </a:t>
            </a:r>
          </a:p>
          <a:p>
            <a:r>
              <a:rPr lang="de-DE"/>
              <a:t>Das Merkmal wird als Knotenentscheidiung genommen, dass zu reineren Teilmengen führt.</a:t>
            </a:r>
          </a:p>
          <a:p>
            <a:endParaRPr lang="de-DE" dirty="0"/>
          </a:p>
        </p:txBody>
      </p:sp>
      <p:sp>
        <p:nvSpPr>
          <p:cNvPr id="4" name="Textfeld 3"/>
          <p:cNvSpPr txBox="1"/>
          <p:nvPr/>
        </p:nvSpPr>
        <p:spPr>
          <a:xfrm>
            <a:off x="742007" y="1871935"/>
            <a:ext cx="9505056" cy="1261884"/>
          </a:xfrm>
          <a:prstGeom prst="rect">
            <a:avLst/>
          </a:prstGeom>
          <a:noFill/>
        </p:spPr>
        <p:txBody>
          <a:bodyPr wrap="square" rtlCol="0">
            <a:spAutoFit/>
          </a:bodyPr>
          <a:lstStyle/>
          <a:p>
            <a:r>
              <a:rPr lang="de-DE" sz="1600" b="1" dirty="0">
                <a:latin typeface="Arial" panose="020B0604020202020204" pitchFamily="34" charset="0"/>
                <a:cs typeface="Arial" panose="020B0604020202020204" pitchFamily="34" charset="0"/>
              </a:rPr>
              <a:t>IG (Elternmenge, Teilmengen) =</a:t>
            </a:r>
          </a:p>
          <a:p>
            <a:endParaRPr lang="de-DE" sz="1600" b="1" dirty="0">
              <a:latin typeface="Arial" panose="020B0604020202020204" pitchFamily="34" charset="0"/>
              <a:cs typeface="Arial" panose="020B0604020202020204" pitchFamily="34" charset="0"/>
            </a:endParaRPr>
          </a:p>
          <a:p>
            <a:r>
              <a:rPr lang="de-DE" sz="1600" b="1" dirty="0">
                <a:latin typeface="Arial" panose="020B0604020202020204" pitchFamily="34" charset="0"/>
                <a:cs typeface="Arial" panose="020B0604020202020204" pitchFamily="34" charset="0"/>
              </a:rPr>
              <a:t>    Entropie (Elternmenge)  - (p(c</a:t>
            </a:r>
            <a:r>
              <a:rPr lang="de-DE" sz="1600" b="1" baseline="-25000" dirty="0">
                <a:latin typeface="Arial" panose="020B0604020202020204" pitchFamily="34" charset="0"/>
                <a:cs typeface="Arial" panose="020B0604020202020204" pitchFamily="34" charset="0"/>
              </a:rPr>
              <a:t>1</a:t>
            </a:r>
            <a:r>
              <a:rPr lang="de-DE" sz="1600" b="1" dirty="0">
                <a:latin typeface="Arial" panose="020B0604020202020204" pitchFamily="34" charset="0"/>
                <a:cs typeface="Arial" panose="020B0604020202020204" pitchFamily="34" charset="0"/>
              </a:rPr>
              <a:t>) * Entropie (c</a:t>
            </a:r>
            <a:r>
              <a:rPr lang="de-DE" sz="1600" b="1" baseline="-25000" dirty="0">
                <a:latin typeface="Arial" panose="020B0604020202020204" pitchFamily="34" charset="0"/>
                <a:cs typeface="Arial" panose="020B0604020202020204" pitchFamily="34" charset="0"/>
              </a:rPr>
              <a:t>1</a:t>
            </a:r>
            <a:r>
              <a:rPr lang="de-DE" sz="1600" b="1" dirty="0">
                <a:latin typeface="Arial" panose="020B0604020202020204" pitchFamily="34" charset="0"/>
                <a:cs typeface="Arial" panose="020B0604020202020204" pitchFamily="34" charset="0"/>
              </a:rPr>
              <a:t>) + p(c</a:t>
            </a:r>
            <a:r>
              <a:rPr lang="de-DE" sz="1600" b="1" baseline="-25000" dirty="0">
                <a:latin typeface="Arial" panose="020B0604020202020204" pitchFamily="34" charset="0"/>
                <a:cs typeface="Arial" panose="020B0604020202020204" pitchFamily="34" charset="0"/>
              </a:rPr>
              <a:t>2</a:t>
            </a:r>
            <a:r>
              <a:rPr lang="de-DE" sz="1600" b="1" dirty="0">
                <a:latin typeface="Arial" panose="020B0604020202020204" pitchFamily="34" charset="0"/>
                <a:cs typeface="Arial" panose="020B0604020202020204" pitchFamily="34" charset="0"/>
              </a:rPr>
              <a:t>) * Entropie (c</a:t>
            </a:r>
            <a:r>
              <a:rPr lang="de-DE" sz="1600" b="1" baseline="-25000" dirty="0">
                <a:latin typeface="Arial" panose="020B0604020202020204" pitchFamily="34" charset="0"/>
                <a:cs typeface="Arial" panose="020B0604020202020204" pitchFamily="34" charset="0"/>
              </a:rPr>
              <a:t>2</a:t>
            </a:r>
            <a:r>
              <a:rPr lang="de-DE" sz="1600" b="1" dirty="0">
                <a:latin typeface="Arial" panose="020B0604020202020204" pitchFamily="34" charset="0"/>
                <a:cs typeface="Arial" panose="020B0604020202020204" pitchFamily="34" charset="0"/>
              </a:rPr>
              <a:t>) + …)</a:t>
            </a:r>
          </a:p>
          <a:p>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rPr>
              <a:t>Wobei c</a:t>
            </a:r>
            <a:r>
              <a:rPr lang="de-DE" sz="1400" baseline="-25000" dirty="0">
                <a:latin typeface="Arial" panose="020B0604020202020204" pitchFamily="34" charset="0"/>
                <a:cs typeface="Arial" panose="020B0604020202020204" pitchFamily="34" charset="0"/>
              </a:rPr>
              <a:t>i</a:t>
            </a:r>
            <a:r>
              <a:rPr lang="de-DE" sz="1400" dirty="0">
                <a:latin typeface="Arial" panose="020B0604020202020204" pitchFamily="34" charset="0"/>
                <a:cs typeface="Arial" panose="020B0604020202020204" pitchFamily="34" charset="0"/>
              </a:rPr>
              <a:t> jede mögliche Teilmenge entsprechend den Merkmalsausprägungen der Variable sind.</a:t>
            </a:r>
          </a:p>
        </p:txBody>
      </p:sp>
    </p:spTree>
    <p:extLst>
      <p:ext uri="{BB962C8B-B14F-4D97-AF65-F5344CB8AC3E}">
        <p14:creationId xmlns:p14="http://schemas.microsoft.com/office/powerpoint/2010/main" val="3105700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Hedonistisches Preismodell als lineare Regressionsgleichung</a:t>
            </a:r>
            <a:endParaRPr lang="de-DE" dirty="0"/>
          </a:p>
        </p:txBody>
      </p:sp>
      <p:sp>
        <p:nvSpPr>
          <p:cNvPr id="3" name="Textplatzhalter 2"/>
          <p:cNvSpPr>
            <a:spLocks noGrp="1"/>
          </p:cNvSpPr>
          <p:nvPr>
            <p:ph type="body" sz="quarter" idx="11"/>
          </p:nvPr>
        </p:nvSpPr>
        <p:spPr>
          <a:xfrm>
            <a:off x="360437" y="1511895"/>
            <a:ext cx="10729266" cy="3528044"/>
          </a:xfrm>
        </p:spPr>
        <p:txBody>
          <a:bodyPr/>
          <a:lstStyle/>
          <a:p>
            <a:r>
              <a:rPr lang="de-DE"/>
              <a:t>Hedonische Preisanalyse sieht Produkte als Nutzenbündel. Produkte setzen sich </a:t>
            </a:r>
            <a:r>
              <a:rPr lang="de-DE" dirty="0"/>
              <a:t>aus einzelnen Eigenschaften zusammensetzen und </a:t>
            </a:r>
            <a:r>
              <a:rPr lang="de-DE"/>
              <a:t>jede Eigenschaft stiftet für </a:t>
            </a:r>
            <a:r>
              <a:rPr lang="de-DE" dirty="0"/>
              <a:t>den Kunden </a:t>
            </a:r>
            <a:r>
              <a:rPr lang="de-DE"/>
              <a:t>einen Nutzen / eine Freude. Jede Eigenschaft hat einen gewichtbaren </a:t>
            </a:r>
            <a:r>
              <a:rPr lang="de-DE" dirty="0"/>
              <a:t>Preis. Die Summe der Einzelpreise ergibt den Gesamtpreis. Die Formel dazu lautet :</a:t>
            </a:r>
          </a:p>
          <a:p>
            <a:endParaRPr lang="de-DE" dirty="0"/>
          </a:p>
          <a:p>
            <a:endParaRPr lang="de-DE" dirty="0"/>
          </a:p>
          <a:p>
            <a:endParaRPr lang="de-DE" dirty="0"/>
          </a:p>
          <a:p>
            <a:endParaRPr lang="de-DE"/>
          </a:p>
          <a:p>
            <a:endParaRPr lang="de-DE" dirty="0"/>
          </a:p>
          <a:p>
            <a:r>
              <a:rPr lang="de-DE" dirty="0"/>
              <a:t>Dies entspricht direkt der allgemeinen Formel von linearen Regressionen :</a:t>
            </a:r>
          </a:p>
          <a:p>
            <a:endParaRPr lang="de-DE"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6815" y="2820713"/>
            <a:ext cx="3371850"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3582" y="4319859"/>
            <a:ext cx="3300412"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8655" y="719807"/>
            <a:ext cx="2440947"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7878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6941" y="791815"/>
            <a:ext cx="5648569"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dirty="0"/>
              <a:t>Beispiel zur </a:t>
            </a:r>
            <a:r>
              <a:rPr lang="de-DE"/>
              <a:t>Berechnung des Informationsgewinns bei einer binären Teilung nach Saldo</a:t>
            </a:r>
          </a:p>
          <a:p>
            <a:endParaRPr lang="de-DE" dirty="0"/>
          </a:p>
        </p:txBody>
      </p:sp>
      <p:sp>
        <p:nvSpPr>
          <p:cNvPr id="4" name="Textplatzhalter 3"/>
          <p:cNvSpPr>
            <a:spLocks noGrp="1"/>
          </p:cNvSpPr>
          <p:nvPr>
            <p:ph type="body" sz="quarter" idx="11"/>
          </p:nvPr>
        </p:nvSpPr>
        <p:spPr>
          <a:xfrm>
            <a:off x="216421" y="863823"/>
            <a:ext cx="4896544" cy="4824536"/>
          </a:xfrm>
        </p:spPr>
        <p:txBody>
          <a:bodyPr/>
          <a:lstStyle/>
          <a:p>
            <a:r>
              <a:rPr lang="de-DE" dirty="0"/>
              <a:t>Wie können wir entscheiden, ob die Teilung nach Variable Saldo eine bessere Teilung liefert als nach Wohnsitz?</a:t>
            </a:r>
          </a:p>
          <a:p>
            <a:endParaRPr lang="de-DE" dirty="0"/>
          </a:p>
          <a:p>
            <a:endParaRPr lang="de-DE" dirty="0"/>
          </a:p>
          <a:p>
            <a:endParaRPr lang="de-DE" dirty="0"/>
          </a:p>
          <a:p>
            <a:r>
              <a:rPr lang="de-DE" dirty="0"/>
              <a:t>1 Ausrechnung Wahrscheinlichkeiten p</a:t>
            </a:r>
          </a:p>
          <a:p>
            <a:r>
              <a:rPr lang="de-DE" dirty="0"/>
              <a:t>2 Entropie Elternmenge berechnen</a:t>
            </a:r>
          </a:p>
          <a:p>
            <a:r>
              <a:rPr lang="de-DE" dirty="0"/>
              <a:t>3,4 Entropie Teilmengen berechnen</a:t>
            </a:r>
          </a:p>
          <a:p>
            <a:r>
              <a:rPr lang="de-DE" dirty="0"/>
              <a:t>5 Informationsgewinn IG berechnen</a:t>
            </a:r>
          </a:p>
          <a:p>
            <a:endParaRPr lang="de-DE" dirty="0"/>
          </a:p>
        </p:txBody>
      </p:sp>
    </p:spTree>
    <p:extLst>
      <p:ext uri="{BB962C8B-B14F-4D97-AF65-F5344CB8AC3E}">
        <p14:creationId xmlns:p14="http://schemas.microsoft.com/office/powerpoint/2010/main" val="2872744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8063" y="575791"/>
            <a:ext cx="4918075" cy="470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dirty="0"/>
              <a:t>Beispiel zur Berechnung des Informationsgewinns bei Teilung nach Saldo</a:t>
            </a:r>
          </a:p>
        </p:txBody>
      </p:sp>
      <p:sp>
        <p:nvSpPr>
          <p:cNvPr id="4" name="Textplatzhalter 3"/>
          <p:cNvSpPr>
            <a:spLocks noGrp="1"/>
          </p:cNvSpPr>
          <p:nvPr>
            <p:ph type="body" sz="quarter" idx="11"/>
          </p:nvPr>
        </p:nvSpPr>
        <p:spPr>
          <a:xfrm>
            <a:off x="216421" y="863823"/>
            <a:ext cx="6048746" cy="943919"/>
          </a:xfrm>
        </p:spPr>
        <p:txBody>
          <a:bodyPr/>
          <a:lstStyle/>
          <a:p>
            <a:r>
              <a:rPr lang="de-DE" sz="1400" dirty="0"/>
              <a:t> </a:t>
            </a:r>
          </a:p>
        </p:txBody>
      </p:sp>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1157" y="2880047"/>
            <a:ext cx="4556125"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7061" y="863823"/>
            <a:ext cx="4792662" cy="7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5133" y="4248199"/>
            <a:ext cx="4708706" cy="1855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hteck 4"/>
          <p:cNvSpPr/>
          <p:nvPr/>
        </p:nvSpPr>
        <p:spPr>
          <a:xfrm>
            <a:off x="3672805" y="997321"/>
            <a:ext cx="340158" cy="461665"/>
          </a:xfrm>
          <a:prstGeom prst="rect">
            <a:avLst/>
          </a:prstGeom>
          <a:noFill/>
        </p:spPr>
        <p:txBody>
          <a:bodyPr wrap="none" lIns="91440" tIns="45720" rIns="91440" bIns="45720">
            <a:spAutoFit/>
          </a:bodyPr>
          <a:lstStyle/>
          <a:p>
            <a:pPr algn="ctr"/>
            <a:r>
              <a:rPr lang="de-DE"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p>
        </p:txBody>
      </p:sp>
      <p:sp>
        <p:nvSpPr>
          <p:cNvPr id="12" name="Rechteck 11"/>
          <p:cNvSpPr/>
          <p:nvPr/>
        </p:nvSpPr>
        <p:spPr>
          <a:xfrm>
            <a:off x="7175134" y="1079847"/>
            <a:ext cx="340158" cy="461665"/>
          </a:xfrm>
          <a:prstGeom prst="rect">
            <a:avLst/>
          </a:prstGeom>
          <a:noFill/>
        </p:spPr>
        <p:txBody>
          <a:bodyPr wrap="none" lIns="91440" tIns="45720" rIns="91440" bIns="45720">
            <a:spAutoFit/>
          </a:bodyPr>
          <a:lstStyle/>
          <a:p>
            <a:pPr algn="ctr"/>
            <a:r>
              <a:rPr lang="de-DE"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p>
        </p:txBody>
      </p:sp>
      <p:sp>
        <p:nvSpPr>
          <p:cNvPr id="13" name="Rechteck 12"/>
          <p:cNvSpPr/>
          <p:nvPr/>
        </p:nvSpPr>
        <p:spPr>
          <a:xfrm>
            <a:off x="1140240" y="2843226"/>
            <a:ext cx="268150" cy="461665"/>
          </a:xfrm>
          <a:prstGeom prst="rect">
            <a:avLst/>
          </a:prstGeom>
          <a:noFill/>
        </p:spPr>
        <p:txBody>
          <a:bodyPr wrap="square" lIns="91440" tIns="45720" rIns="91440" bIns="45720">
            <a:spAutoFit/>
          </a:bodyPr>
          <a:lstStyle/>
          <a:p>
            <a:pPr algn="ctr"/>
            <a:r>
              <a:rPr lang="de-DE"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sp>
        <p:nvSpPr>
          <p:cNvPr id="14" name="Rechteck 13"/>
          <p:cNvSpPr/>
          <p:nvPr/>
        </p:nvSpPr>
        <p:spPr>
          <a:xfrm>
            <a:off x="7921277" y="3076722"/>
            <a:ext cx="340158" cy="461665"/>
          </a:xfrm>
          <a:prstGeom prst="rect">
            <a:avLst/>
          </a:prstGeom>
          <a:noFill/>
        </p:spPr>
        <p:txBody>
          <a:bodyPr wrap="none" lIns="91440" tIns="45720" rIns="91440" bIns="45720">
            <a:spAutoFit/>
          </a:bodyPr>
          <a:lstStyle/>
          <a:p>
            <a:pPr algn="ctr"/>
            <a:r>
              <a:rPr lang="de-DE"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p>
        </p:txBody>
      </p:sp>
      <p:sp>
        <p:nvSpPr>
          <p:cNvPr id="16" name="Rechteck 15"/>
          <p:cNvSpPr/>
          <p:nvPr/>
        </p:nvSpPr>
        <p:spPr>
          <a:xfrm>
            <a:off x="10297541" y="4017366"/>
            <a:ext cx="340158" cy="461665"/>
          </a:xfrm>
          <a:prstGeom prst="rect">
            <a:avLst/>
          </a:prstGeom>
          <a:noFill/>
        </p:spPr>
        <p:txBody>
          <a:bodyPr wrap="none" lIns="91440" tIns="45720" rIns="91440" bIns="45720">
            <a:spAutoFit/>
          </a:bodyPr>
          <a:lstStyle/>
          <a:p>
            <a:pPr algn="ctr"/>
            <a:r>
              <a:rPr lang="de-DE"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5</a:t>
            </a:r>
          </a:p>
        </p:txBody>
      </p:sp>
      <p:pic>
        <p:nvPicPr>
          <p:cNvPr id="512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6421" y="2121219"/>
            <a:ext cx="506730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964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Beispiel zur Berechnung des Informationsgewinns bei Teilung nach Wohnsitz</a:t>
            </a:r>
          </a:p>
          <a:p>
            <a:endParaRPr lang="de-DE" dirty="0"/>
          </a:p>
        </p:txBody>
      </p:sp>
      <p:sp>
        <p:nvSpPr>
          <p:cNvPr id="3" name="Textplatzhalter 2"/>
          <p:cNvSpPr>
            <a:spLocks noGrp="1"/>
          </p:cNvSpPr>
          <p:nvPr>
            <p:ph type="body" sz="quarter" idx="11"/>
          </p:nvPr>
        </p:nvSpPr>
        <p:spPr>
          <a:xfrm>
            <a:off x="5545013" y="647700"/>
            <a:ext cx="5616700" cy="5472113"/>
          </a:xfrm>
        </p:spPr>
        <p:txBody>
          <a:bodyPr/>
          <a:lstStyle/>
          <a:p>
            <a:r>
              <a:rPr lang="de-DE" dirty="0"/>
              <a:t>Die Teilung </a:t>
            </a:r>
            <a:r>
              <a:rPr lang="de-DE"/>
              <a:t>nach 3 </a:t>
            </a:r>
            <a:r>
              <a:rPr lang="de-DE" dirty="0"/>
              <a:t>Kategorien des Wohnsitzes ergibt einen IG=0,13. Bei Saldo war IG=0,37.</a:t>
            </a:r>
          </a:p>
          <a:p>
            <a:endParaRPr lang="de-DE" dirty="0"/>
          </a:p>
          <a:p>
            <a:r>
              <a:rPr lang="de-DE" dirty="0"/>
              <a:t>Wohnsitz führt zu einem geringerem Informationsgewinn. Dies überrascht nicht, da für Wohnsitz Miete und Sonstiges die Entropie der Elternmenge fast übernommen wurde, siehe Abb.</a:t>
            </a:r>
          </a:p>
          <a:p>
            <a:endParaRPr lang="de-DE" dirty="0"/>
          </a:p>
          <a:p>
            <a:r>
              <a:rPr lang="de-DE" dirty="0"/>
              <a:t>Saldo ist demnach ein besserer Teiler (</a:t>
            </a:r>
            <a:r>
              <a:rPr lang="de-DE" dirty="0" err="1"/>
              <a:t>Diskriminator</a:t>
            </a:r>
            <a:r>
              <a:rPr lang="de-DE" dirty="0"/>
              <a:t>).</a:t>
            </a:r>
          </a:p>
          <a:p>
            <a:endParaRPr lang="de-DE" dirty="0"/>
          </a:p>
          <a:p>
            <a:r>
              <a:rPr lang="de-DE" dirty="0"/>
              <a:t>Wir haben also einen Weg gefunden, hilfreiche Merkmale für die Knoten eines Entscheidungsbaumes durch ein automatisierbares Rechenverfahren top-down zu finden.</a:t>
            </a:r>
          </a:p>
          <a:p>
            <a:endParaRPr lang="de-DE"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0000">
            <a:off x="393907" y="751772"/>
            <a:ext cx="4570655" cy="3875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2685" y="4680247"/>
            <a:ext cx="2125662"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9496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Gini-Unreinheitsmaß</a:t>
            </a:r>
            <a:endParaRPr lang="de-DE" dirty="0"/>
          </a:p>
        </p:txBody>
      </p:sp>
      <p:sp>
        <p:nvSpPr>
          <p:cNvPr id="5" name="Textplatzhalter 4"/>
          <p:cNvSpPr>
            <a:spLocks noGrp="1"/>
          </p:cNvSpPr>
          <p:nvPr>
            <p:ph type="body" sz="quarter" idx="11"/>
          </p:nvPr>
        </p:nvSpPr>
        <p:spPr/>
        <p:txBody>
          <a:bodyPr/>
          <a:lstStyle/>
          <a:p>
            <a:endParaRPr lang="de-DE" dirty="0"/>
          </a:p>
          <a:p>
            <a:endParaRPr lang="de-DE" dirty="0"/>
          </a:p>
          <a:p>
            <a:endParaRPr lang="de-DE" dirty="0"/>
          </a:p>
          <a:p>
            <a:r>
              <a:rPr lang="de-DE" dirty="0"/>
              <a:t>Vorteile</a:t>
            </a:r>
          </a:p>
          <a:p>
            <a:pPr marL="342900" indent="-342900">
              <a:buFont typeface="Arial" panose="020B0604020202020204" pitchFamily="34" charset="0"/>
              <a:buChar char="•"/>
            </a:pPr>
            <a:r>
              <a:rPr lang="de-DE" dirty="0"/>
              <a:t>Schneller als Entropie berechenbar</a:t>
            </a:r>
          </a:p>
          <a:p>
            <a:endParaRPr lang="de-DE" dirty="0"/>
          </a:p>
          <a:p>
            <a:endParaRPr lang="de-DE" dirty="0"/>
          </a:p>
          <a:p>
            <a:r>
              <a:rPr lang="de-DE" dirty="0"/>
              <a:t>Nachteile</a:t>
            </a:r>
          </a:p>
          <a:p>
            <a:pPr marL="285750" indent="-285750">
              <a:buFont typeface="Arial" panose="020B0604020202020204" pitchFamily="34" charset="0"/>
              <a:buChar char="•"/>
            </a:pPr>
            <a:r>
              <a:rPr lang="de-DE" dirty="0"/>
              <a:t>Entropie bei nicht balancierten Daten besser</a:t>
            </a:r>
          </a:p>
          <a:p>
            <a:endParaRPr lang="de-DE"/>
          </a:p>
          <a:p>
            <a:endParaRPr lang="de-DE"/>
          </a:p>
          <a:p>
            <a:endParaRPr lang="de-DE"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7101" y="4104183"/>
            <a:ext cx="4787826" cy="1382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1077" y="935831"/>
            <a:ext cx="5113338" cy="260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819" y="3960167"/>
            <a:ext cx="3959442"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984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t>Probabilistische Verlustfunktionen: Unterschied zwischen den vorhergesagten Wahrscheinlichkeiten und den tatsächlichen Labels wird bestimmt.</a:t>
            </a:r>
          </a:p>
          <a:p>
            <a:endParaRPr lang="de-DE"/>
          </a:p>
          <a:p>
            <a:pPr marL="285750" indent="-285750">
              <a:buFont typeface="Arial" panose="020B0604020202020204" pitchFamily="34" charset="0"/>
              <a:buChar char="•"/>
            </a:pPr>
            <a:r>
              <a:rPr lang="de-DE"/>
              <a:t>BinaryCrossentropy: für binäre Klassifikationsaufgaben.</a:t>
            </a:r>
          </a:p>
          <a:p>
            <a:pPr marL="285750" indent="-285750">
              <a:buFont typeface="Arial" panose="020B0604020202020204" pitchFamily="34" charset="0"/>
              <a:buChar char="•"/>
            </a:pPr>
            <a:r>
              <a:rPr lang="de-DE"/>
              <a:t>CategoricalCrossentropy: für mehrklassige Klassifikationsaufgaben.</a:t>
            </a:r>
          </a:p>
          <a:p>
            <a:pPr marL="285750" indent="-285750">
              <a:buFont typeface="Arial" panose="020B0604020202020204" pitchFamily="34" charset="0"/>
              <a:buChar char="•"/>
            </a:pPr>
            <a:r>
              <a:rPr lang="de-DE"/>
              <a:t>SparseCategoricalCrossentropy: Ähnlich wie CategoricalCrossentropy, aber für one hot-codierte Labels.</a:t>
            </a:r>
          </a:p>
          <a:p>
            <a:pPr marL="285750" indent="-285750">
              <a:buFont typeface="Arial" panose="020B0604020202020204" pitchFamily="34" charset="0"/>
              <a:buChar char="•"/>
            </a:pPr>
            <a:r>
              <a:rPr lang="de-DE"/>
              <a:t>KLDivergence: Kullback-Leibler-Divergenz, verwendet für Wahrscheinlichkeitsverteilungen.</a:t>
            </a:r>
          </a:p>
          <a:p>
            <a:pPr marL="285750" indent="-285750">
              <a:buFont typeface="Arial" panose="020B0604020202020204" pitchFamily="34" charset="0"/>
              <a:buChar char="•"/>
            </a:pPr>
            <a:endParaRPr lang="de-DE"/>
          </a:p>
          <a:p>
            <a:r>
              <a:rPr lang="de-DE"/>
              <a:t>Siehe </a:t>
            </a:r>
            <a:r>
              <a:rPr lang="de-DE">
                <a:hlinkClick r:id="rId3"/>
              </a:rPr>
              <a:t>keras Doku Verlustfunktionen</a:t>
            </a:r>
            <a:r>
              <a:rPr lang="de-DE"/>
              <a:t> und </a:t>
            </a:r>
            <a:r>
              <a:rPr lang="de-DE">
                <a:hlinkClick r:id="rId4"/>
              </a:rPr>
              <a:t>Tensorflow Doku</a:t>
            </a:r>
            <a:r>
              <a:rPr lang="de-DE"/>
              <a:t> </a:t>
            </a:r>
          </a:p>
        </p:txBody>
      </p:sp>
      <p:sp>
        <p:nvSpPr>
          <p:cNvPr id="3" name="Textplatzhalter 2"/>
          <p:cNvSpPr>
            <a:spLocks noGrp="1"/>
          </p:cNvSpPr>
          <p:nvPr>
            <p:ph type="body" sz="quarter" idx="10"/>
          </p:nvPr>
        </p:nvSpPr>
        <p:spPr/>
        <p:txBody>
          <a:bodyPr/>
          <a:lstStyle/>
          <a:p>
            <a:r>
              <a:rPr lang="de-DE"/>
              <a:t>Entropie-basierte Verlustfunktionen in tensorflow, keras</a:t>
            </a:r>
          </a:p>
        </p:txBody>
      </p:sp>
    </p:spTree>
    <p:extLst>
      <p:ext uri="{BB962C8B-B14F-4D97-AF65-F5344CB8AC3E}">
        <p14:creationId xmlns:p14="http://schemas.microsoft.com/office/powerpoint/2010/main" val="1870740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Verlustfunktion Kreuzentropie</a:t>
            </a:r>
          </a:p>
        </p:txBody>
      </p:sp>
      <p:sp>
        <p:nvSpPr>
          <p:cNvPr id="5" name="Textplatzhalter 4"/>
          <p:cNvSpPr>
            <a:spLocks noGrp="1"/>
          </p:cNvSpPr>
          <p:nvPr>
            <p:ph type="body" sz="quarter" idx="11"/>
          </p:nvPr>
        </p:nvSpPr>
        <p:spPr>
          <a:xfrm>
            <a:off x="360363" y="792163"/>
            <a:ext cx="6696818" cy="5327650"/>
          </a:xfrm>
        </p:spPr>
        <p:txBody>
          <a:bodyPr/>
          <a:lstStyle/>
          <a:p>
            <a:r>
              <a:rPr lang="de-DE"/>
              <a:t>Die Kreuzentropie ermöglicht für Klassifikationen die Ausgabe einer Wahrscheinlichkeit im Intervall [0..1] für die Richtigkeit der Vorhersage je Klasse. Sie nimmt ab, umso näher der vorhergesagte dem wirklichen Wert entspricht.</a:t>
            </a:r>
          </a:p>
          <a:p>
            <a:endParaRPr lang="de-DE"/>
          </a:p>
          <a:p>
            <a:r>
              <a:rPr lang="de-DE"/>
              <a:t>Formel der binären Kreuzentropie:</a:t>
            </a:r>
          </a:p>
          <a:p>
            <a:endParaRPr lang="de-DE"/>
          </a:p>
          <a:p>
            <a:endParaRPr lang="de-DE"/>
          </a:p>
          <a:p>
            <a:endParaRPr lang="de-DE"/>
          </a:p>
          <a:p>
            <a:r>
              <a:rPr lang="de-DE"/>
              <a:t>Formel und Python Code zur multikategorialen Kreuzentropie:</a:t>
            </a:r>
          </a:p>
          <a:p>
            <a:endParaRPr lang="de-DE"/>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1277" y="719807"/>
            <a:ext cx="2533650"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98" y="3888159"/>
            <a:ext cx="6111525"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173" y="4032175"/>
            <a:ext cx="4018048"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36065" y="2447999"/>
            <a:ext cx="4289425"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99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Übung zum </a:t>
            </a:r>
            <a:r>
              <a:rPr lang="de-DE" dirty="0" err="1"/>
              <a:t>Krediausfall</a:t>
            </a:r>
            <a:r>
              <a:rPr lang="de-DE" dirty="0"/>
              <a:t>, Datenlage </a:t>
            </a:r>
          </a:p>
        </p:txBody>
      </p:sp>
      <p:sp>
        <p:nvSpPr>
          <p:cNvPr id="3" name="Textplatzhalter 2"/>
          <p:cNvSpPr>
            <a:spLocks noGrp="1"/>
          </p:cNvSpPr>
          <p:nvPr>
            <p:ph type="body" sz="quarter" idx="11"/>
          </p:nvPr>
        </p:nvSpPr>
        <p:spPr>
          <a:xfrm>
            <a:off x="360363" y="1295871"/>
            <a:ext cx="4968626" cy="4823942"/>
          </a:xfrm>
        </p:spPr>
        <p:txBody>
          <a:bodyPr/>
          <a:lstStyle/>
          <a:p>
            <a:r>
              <a:rPr lang="de-DE" sz="1400"/>
              <a:t>Wie können wir </a:t>
            </a:r>
            <a:r>
              <a:rPr lang="de-DE" sz="1400" dirty="0"/>
              <a:t>die Datensätze mit Regeln </a:t>
            </a:r>
            <a:r>
              <a:rPr lang="de-DE" sz="1400"/>
              <a:t>hierarchisch segmentieren, </a:t>
            </a:r>
            <a:r>
              <a:rPr lang="de-DE" sz="1400" dirty="0"/>
              <a:t>so das bei jeder </a:t>
            </a:r>
            <a:r>
              <a:rPr lang="de-DE" sz="1400"/>
              <a:t>Teilung auf einer Ebene des Entscheidungsbaum die </a:t>
            </a:r>
            <a:r>
              <a:rPr lang="de-DE" sz="1400" dirty="0"/>
              <a:t>Reinheit der neuen </a:t>
            </a:r>
            <a:r>
              <a:rPr lang="de-DE" sz="1400"/>
              <a:t>Teilmenge zunimmt?</a:t>
            </a:r>
            <a:endParaRPr lang="de-DE" sz="1400" dirty="0"/>
          </a:p>
          <a:p>
            <a:endParaRPr lang="de-DE" sz="1400" dirty="0"/>
          </a:p>
          <a:p>
            <a:endParaRPr lang="de-DE" sz="14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8755" y="863823"/>
            <a:ext cx="542088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348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Entscheidungsbaum zur Klassifikation Kreditausfall Ja/Nein</a:t>
            </a:r>
            <a:endParaRPr lang="de-DE" dirty="0"/>
          </a:p>
        </p:txBody>
      </p:sp>
      <p:sp>
        <p:nvSpPr>
          <p:cNvPr id="5" name="Textplatzhalter 4"/>
          <p:cNvSpPr>
            <a:spLocks noGrp="1"/>
          </p:cNvSpPr>
          <p:nvPr>
            <p:ph type="body" sz="quarter" idx="11"/>
          </p:nvPr>
        </p:nvSpPr>
        <p:spPr>
          <a:xfrm>
            <a:off x="360363" y="4176191"/>
            <a:ext cx="6768826" cy="1943622"/>
          </a:xfrm>
        </p:spPr>
        <p:txBody>
          <a:bodyPr/>
          <a:lstStyle/>
          <a:p>
            <a:pPr marL="285750" indent="-285750">
              <a:buFont typeface="Arial" panose="020B0604020202020204" pitchFamily="34" charset="0"/>
              <a:buChar char="•"/>
            </a:pPr>
            <a:r>
              <a:rPr lang="de-DE"/>
              <a:t>Baume sind Regelsätze, auch als Text darstellbar </a:t>
            </a:r>
          </a:p>
          <a:p>
            <a:pPr marL="285750" indent="-285750">
              <a:buFont typeface="Arial" panose="020B0604020202020204" pitchFamily="34" charset="0"/>
              <a:buChar char="•"/>
            </a:pPr>
            <a:r>
              <a:rPr lang="de-DE"/>
              <a:t>einfach erklärbar</a:t>
            </a:r>
            <a:endParaRPr lang="de-DE" dirty="0"/>
          </a:p>
          <a:p>
            <a:pPr marL="285750" indent="-285750">
              <a:buFont typeface="Arial" panose="020B0604020202020204" pitchFamily="34" charset="0"/>
              <a:buChar char="•"/>
            </a:pPr>
            <a:r>
              <a:rPr lang="de-DE" dirty="0"/>
              <a:t>Im Flächendiagramm entsprechen </a:t>
            </a:r>
            <a:r>
              <a:rPr lang="de-DE"/>
              <a:t>die achsenparallelen Trenngeraden (Hyperflächen) je einer Entscheidungsgrenzen an einem Entscheidungsknoten</a:t>
            </a:r>
            <a:endParaRPr lang="de-DE" dirty="0"/>
          </a:p>
          <a:p>
            <a:endParaRPr lang="de-DE"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469" y="719807"/>
            <a:ext cx="4632623" cy="332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5213" y="791815"/>
            <a:ext cx="3842912" cy="526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288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Datenaufbereitung für einen Entscheidungsbaum</a:t>
            </a:r>
          </a:p>
        </p:txBody>
      </p:sp>
      <p:sp>
        <p:nvSpPr>
          <p:cNvPr id="3" name="Textplatzhalter 2"/>
          <p:cNvSpPr>
            <a:spLocks noGrp="1"/>
          </p:cNvSpPr>
          <p:nvPr>
            <p:ph type="body" sz="quarter" idx="11"/>
          </p:nvPr>
        </p:nvSpPr>
        <p:spPr/>
        <p:txBody>
          <a:bodyPr/>
          <a:lstStyle/>
          <a:p>
            <a:r>
              <a:rPr lang="de-DE" b="1" dirty="0"/>
              <a:t>Kontinuierliche Variablen</a:t>
            </a:r>
            <a:r>
              <a:rPr lang="de-DE" dirty="0"/>
              <a:t>, wie Saldo, Alter, sind für einen Entscheidungsbaum ungünstig, da einem Algorithmus zu viele Entscheidungsgrenzen zur </a:t>
            </a:r>
            <a:r>
              <a:rPr lang="de-DE"/>
              <a:t>Verfügung stehen. </a:t>
            </a:r>
          </a:p>
          <a:p>
            <a:r>
              <a:rPr lang="de-DE"/>
              <a:t>Überführung auf einen </a:t>
            </a:r>
            <a:r>
              <a:rPr lang="de-DE" b="1"/>
              <a:t>Intervallskala</a:t>
            </a:r>
            <a:r>
              <a:rPr lang="de-DE"/>
              <a:t> und Klassenbildung.</a:t>
            </a:r>
            <a:endParaRPr lang="de-DE" dirty="0"/>
          </a:p>
          <a:p>
            <a:endParaRPr lang="de-DE" dirty="0"/>
          </a:p>
          <a:p>
            <a:pPr marL="0" lvl="1"/>
            <a:r>
              <a:rPr lang="de-DE" b="1" dirty="0"/>
              <a:t>Eindeutige Merkmale </a:t>
            </a:r>
            <a:r>
              <a:rPr lang="de-DE" dirty="0"/>
              <a:t>wie </a:t>
            </a:r>
            <a:r>
              <a:rPr lang="de-DE" dirty="0" err="1"/>
              <a:t>KundenID</a:t>
            </a:r>
            <a:r>
              <a:rPr lang="de-DE" dirty="0"/>
              <a:t> sind nicht geeignet für Entscheidungsbäume. </a:t>
            </a:r>
            <a:r>
              <a:rPr lang="de-DE" b="1" dirty="0" err="1"/>
              <a:t>Overfitting</a:t>
            </a:r>
            <a:r>
              <a:rPr lang="de-DE" dirty="0"/>
              <a:t> liegt dann vor, wenn </a:t>
            </a:r>
            <a:r>
              <a:rPr lang="de-DE"/>
              <a:t>auf einer Ebene </a:t>
            </a:r>
            <a:r>
              <a:rPr lang="de-DE" dirty="0"/>
              <a:t>für jeden Datensatz ein Blatt berechnet </a:t>
            </a:r>
            <a:r>
              <a:rPr lang="de-DE"/>
              <a:t>wird. </a:t>
            </a:r>
          </a:p>
          <a:p>
            <a:pPr marL="0" lvl="1"/>
            <a:r>
              <a:rPr lang="de-DE"/>
              <a:t>Variable weglassen.</a:t>
            </a:r>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747966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Entscheidungsbäume für Regressionen</a:t>
            </a:r>
          </a:p>
        </p:txBody>
      </p:sp>
      <p:sp>
        <p:nvSpPr>
          <p:cNvPr id="5" name="Textplatzhalter 4"/>
          <p:cNvSpPr>
            <a:spLocks noGrp="1"/>
          </p:cNvSpPr>
          <p:nvPr>
            <p:ph type="body" sz="quarter" idx="11"/>
          </p:nvPr>
        </p:nvSpPr>
        <p:spPr>
          <a:xfrm>
            <a:off x="360363" y="792163"/>
            <a:ext cx="6048746" cy="5328244"/>
          </a:xfrm>
        </p:spPr>
        <p:txBody>
          <a:bodyPr/>
          <a:lstStyle/>
          <a:p>
            <a:r>
              <a:rPr lang="de-DE"/>
              <a:t>Entscheidungsbäume für Regressionen verwenden:</a:t>
            </a:r>
          </a:p>
          <a:p>
            <a:pPr marL="285750" indent="-285750">
              <a:buFont typeface="Arial" panose="020B0604020202020204" pitchFamily="34" charset="0"/>
              <a:buChar char="•"/>
            </a:pPr>
            <a:r>
              <a:rPr lang="de-DE"/>
              <a:t>Neues Splitting Kriterium als Varianz der Teilmengen,</a:t>
            </a:r>
          </a:p>
          <a:p>
            <a:pPr marL="285750" indent="-285750">
              <a:buFont typeface="Arial" panose="020B0604020202020204" pitchFamily="34" charset="0"/>
              <a:buChar char="•"/>
            </a:pPr>
            <a:r>
              <a:rPr lang="de-DE"/>
              <a:t>Eine neue Regressionsformel für jeden Knoten,</a:t>
            </a:r>
          </a:p>
          <a:p>
            <a:pPr marL="285750" indent="-285750">
              <a:buFont typeface="Arial" panose="020B0604020202020204" pitchFamily="34" charset="0"/>
              <a:buChar char="•"/>
            </a:pPr>
            <a:r>
              <a:rPr lang="de-DE"/>
              <a:t>Termination Kriterium als Minimum der Varianz.</a:t>
            </a:r>
          </a:p>
          <a:p>
            <a:pPr marL="285750" indent="-285750">
              <a:buFont typeface="Arial" panose="020B0604020202020204" pitchFamily="34" charset="0"/>
              <a:buChar char="•"/>
            </a:pPr>
            <a:r>
              <a:rPr lang="de-DE"/>
              <a:t>Vorhersage als Ergebnis der lokalen Regressionsgleichung der Blattinstanzen.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endParaRPr lang="de-DE"/>
          </a:p>
          <a:p>
            <a:endParaRPr lang="de-DE"/>
          </a:p>
          <a:p>
            <a:r>
              <a:rPr lang="de-DE"/>
              <a:t>Abblidung rechts für einen einfachsten Fall:</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8567" y="1367879"/>
            <a:ext cx="4688992"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5123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Regressionskoeffizienten als 1-unit-change</a:t>
            </a:r>
          </a:p>
        </p:txBody>
      </p:sp>
      <p:sp>
        <p:nvSpPr>
          <p:cNvPr id="3" name="Textplatzhalter 2"/>
          <p:cNvSpPr>
            <a:spLocks noGrp="1"/>
          </p:cNvSpPr>
          <p:nvPr>
            <p:ph type="body" sz="quarter" idx="11"/>
          </p:nvPr>
        </p:nvSpPr>
        <p:spPr/>
        <p:txBody>
          <a:bodyPr/>
          <a:lstStyle/>
          <a:p>
            <a:r>
              <a:rPr lang="de-DE"/>
              <a:t>Regressionskoeffizienten der unabhängigen Variablen -&gt; Merkmalskoeffizienten</a:t>
            </a:r>
          </a:p>
          <a:p>
            <a:endParaRPr lang="de-DE"/>
          </a:p>
          <a:p>
            <a:r>
              <a:rPr lang="de-DE"/>
              <a:t>Mit                                                                      gilt dann </a:t>
            </a:r>
          </a:p>
          <a:p>
            <a:endParaRPr lang="de-DE"/>
          </a:p>
          <a:p>
            <a:r>
              <a:rPr lang="de-DE"/>
              <a:t>         [SalesPrice] = 8715,75   + 114.63 * [Gr Liv Area]</a:t>
            </a:r>
          </a:p>
          <a:p>
            <a:endParaRPr lang="de-DE"/>
          </a:p>
          <a:p>
            <a:r>
              <a:rPr lang="de-DE"/>
              <a:t>Jeder zusätzliche Square Foot steigert den Hauspreis </a:t>
            </a:r>
          </a:p>
          <a:p>
            <a:r>
              <a:rPr lang="de-DE"/>
              <a:t>proportional um 114,63 $.</a:t>
            </a:r>
          </a:p>
          <a:p>
            <a:endParaRPr lang="de-DE"/>
          </a:p>
          <a:p>
            <a:r>
              <a:rPr lang="de-DE"/>
              <a:t>Positive Koeffizienten  -&gt; Steigerung des Hauspreises</a:t>
            </a:r>
          </a:p>
          <a:p>
            <a:r>
              <a:rPr lang="de-DE"/>
              <a:t>Negative Koeffizienten -&gt; Minderung des Hauspreises</a:t>
            </a:r>
          </a:p>
          <a:p>
            <a:endParaRPr lang="de-DE"/>
          </a:p>
          <a:p>
            <a:endParaRPr lang="de-DE"/>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81" y="1255559"/>
            <a:ext cx="2521287" cy="49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s://help.sap.com/doc/saphelp_nw75/7.5.5/de-DE/b9/871a624f3b4d56882fea6ca75a1429/loiodbf8ad8f87c44208b55662ef4324d64c_Low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165" y="1475713"/>
            <a:ext cx="4260977" cy="319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34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Hyperparameter (aus SkLearn) für einen Entscheidungsbaum</a:t>
            </a:r>
          </a:p>
        </p:txBody>
      </p:sp>
      <p:sp>
        <p:nvSpPr>
          <p:cNvPr id="5" name="Textplatzhalter 4"/>
          <p:cNvSpPr>
            <a:spLocks noGrp="1"/>
          </p:cNvSpPr>
          <p:nvPr>
            <p:ph type="body" sz="quarter" idx="11"/>
          </p:nvPr>
        </p:nvSpPr>
        <p:spPr>
          <a:xfrm>
            <a:off x="396082" y="647799"/>
            <a:ext cx="10729912" cy="5327650"/>
          </a:xfrm>
        </p:spPr>
        <p:txBody>
          <a:bodyPr/>
          <a:lstStyle/>
          <a:p>
            <a:r>
              <a:rPr lang="de-DE"/>
              <a:t>… beziehen sich auf </a:t>
            </a:r>
          </a:p>
          <a:p>
            <a:pPr marL="285750" indent="-285750">
              <a:buFont typeface="Arial" panose="020B0604020202020204" pitchFamily="34" charset="0"/>
              <a:buChar char="•"/>
            </a:pPr>
            <a:r>
              <a:rPr lang="de-DE"/>
              <a:t>die </a:t>
            </a:r>
            <a:r>
              <a:rPr lang="de-DE" b="1"/>
              <a:t>Architektur des Baums</a:t>
            </a:r>
            <a:r>
              <a:rPr lang="de-DE"/>
              <a:t> oder </a:t>
            </a:r>
          </a:p>
          <a:p>
            <a:pPr marL="861822" lvl="1" indent="-285750">
              <a:buFont typeface="Arial" panose="020B0604020202020204" pitchFamily="34" charset="0"/>
              <a:buChar char="•"/>
            </a:pPr>
            <a:r>
              <a:rPr lang="de-DE" b="1"/>
              <a:t>Criterion: </a:t>
            </a:r>
            <a:r>
              <a:rPr lang="de-DE"/>
              <a:t>{“gini”, “entropy”, “log_loss”}, default=”gini” für Klassifikation. Für Regression {“squared_error”, “friedman_mse”, “absolute_error”, “poisson”}, default=”squared_error”.</a:t>
            </a:r>
          </a:p>
          <a:p>
            <a:pPr marL="861822" lvl="1" indent="-285750">
              <a:buFont typeface="Arial" panose="020B0604020202020204" pitchFamily="34" charset="0"/>
              <a:buChar char="•"/>
            </a:pPr>
            <a:r>
              <a:rPr lang="de-DE" b="1"/>
              <a:t>Splitter: </a:t>
            </a:r>
            <a:r>
              <a:rPr lang="de-DE"/>
              <a:t>{“best”, “random”}, default=”best”, Best split sucht für alle Variablen den maximalen Informationsgewinn oder Gini Impurity. Random split nur für zufällig viele Variablen, führt zu tieferen Bäumen, kann Overfitting vermeiden.</a:t>
            </a:r>
          </a:p>
          <a:p>
            <a:pPr marL="861822" lvl="1" indent="-285750">
              <a:buFont typeface="Arial" panose="020B0604020202020204" pitchFamily="34" charset="0"/>
              <a:buChar char="•"/>
            </a:pPr>
            <a:r>
              <a:rPr lang="en-US" b="1"/>
              <a:t>class_weight: </a:t>
            </a:r>
            <a:r>
              <a:rPr lang="en-US"/>
              <a:t>dict, list of dict or “balanced”, default=None. Gewichtet die Zielvariable bei Klassifikation.</a:t>
            </a:r>
            <a:endParaRPr lang="de-DE"/>
          </a:p>
          <a:p>
            <a:pPr marL="285750" indent="-285750">
              <a:buFont typeface="Arial" panose="020B0604020202020204" pitchFamily="34" charset="0"/>
              <a:buChar char="•"/>
            </a:pPr>
            <a:r>
              <a:rPr lang="de-DE"/>
              <a:t>auf das Verfahren der </a:t>
            </a:r>
            <a:r>
              <a:rPr lang="de-DE" b="1"/>
              <a:t>Aufteilung an einem Knoten </a:t>
            </a:r>
            <a:r>
              <a:rPr lang="de-DE"/>
              <a:t>oder Blatt.</a:t>
            </a:r>
          </a:p>
          <a:p>
            <a:pPr marL="861822" lvl="1" indent="-285750">
              <a:buFont typeface="Arial" panose="020B0604020202020204" pitchFamily="34" charset="0"/>
              <a:buChar char="•"/>
            </a:pPr>
            <a:r>
              <a:rPr lang="de-DE" b="1"/>
              <a:t>max_depth: </a:t>
            </a:r>
            <a:r>
              <a:rPr lang="de-DE"/>
              <a:t>int, default=None, Anzahl Ebenen des Baum. Falls None wird der Baum so lange unterteilt, bis die untersten Blätter reine Mengen enthalten oder der Mächtigkeit min_samples_split sind. Reduziert Overfitting.</a:t>
            </a:r>
          </a:p>
          <a:p>
            <a:pPr marL="861822" lvl="1" indent="-285750">
              <a:buFont typeface="Arial" panose="020B0604020202020204" pitchFamily="34" charset="0"/>
              <a:buChar char="•"/>
            </a:pPr>
            <a:r>
              <a:rPr lang="en-US" b="1"/>
              <a:t>max_features: </a:t>
            </a:r>
            <a:r>
              <a:rPr lang="en-US"/>
              <a:t>int, float or {“auto”, “sqrt”, “log2”}, default=None. Anzahl Variablen bei Bestimmung eines Splits.auto entspricht sqrt (Variablenanzahl). Wenn None, dann alle Variablen.</a:t>
            </a:r>
            <a:endParaRPr lang="de-DE"/>
          </a:p>
          <a:p>
            <a:pPr marL="861822" lvl="1" indent="-285750">
              <a:buFont typeface="Arial" panose="020B0604020202020204" pitchFamily="34" charset="0"/>
              <a:buChar char="•"/>
            </a:pPr>
            <a:r>
              <a:rPr lang="de-DE" b="1"/>
              <a:t>min_samples_split: </a:t>
            </a:r>
            <a:r>
              <a:rPr lang="de-DE"/>
              <a:t>int or float, default=2. . Minimale Anzahl Daten auf einem internen Knoten. Empfohlen 1..40.</a:t>
            </a:r>
          </a:p>
          <a:p>
            <a:pPr marL="861822" lvl="1" indent="-285750">
              <a:buFont typeface="Arial" panose="020B0604020202020204" pitchFamily="34" charset="0"/>
              <a:buChar char="•"/>
            </a:pPr>
            <a:r>
              <a:rPr lang="de-DE" b="1"/>
              <a:t>min_samples_leaf: </a:t>
            </a:r>
            <a:r>
              <a:rPr lang="de-DE"/>
              <a:t>int or float, default=1. Minimale Anzahl Daten auf einem terminalen Blatt. float wird als Anteil interpretiert. . Empfohlen 1..20.</a:t>
            </a:r>
          </a:p>
          <a:p>
            <a:pPr marL="861822" lvl="1" indent="-285750">
              <a:buFont typeface="Arial" panose="020B0604020202020204" pitchFamily="34" charset="0"/>
              <a:buChar char="•"/>
            </a:pPr>
            <a:r>
              <a:rPr lang="de-DE" b="1"/>
              <a:t>max_leaf_nodes: </a:t>
            </a:r>
            <a:r>
              <a:rPr lang="de-DE"/>
              <a:t>int, default=None. Baum darf nur bis Anzahl terminaler Blätter wachsen.</a:t>
            </a:r>
          </a:p>
        </p:txBody>
      </p:sp>
    </p:spTree>
    <p:extLst>
      <p:ext uri="{BB962C8B-B14F-4D97-AF65-F5344CB8AC3E}">
        <p14:creationId xmlns:p14="http://schemas.microsoft.com/office/powerpoint/2010/main" val="2219879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Regression mit einem Entscheidungsbaum</a:t>
            </a:r>
          </a:p>
        </p:txBody>
      </p:sp>
      <p:sp>
        <p:nvSpPr>
          <p:cNvPr id="2" name="Untertitel 1"/>
          <p:cNvSpPr>
            <a:spLocks noGrp="1"/>
          </p:cNvSpPr>
          <p:nvPr>
            <p:ph type="body" sz="quarter" idx="11"/>
          </p:nvPr>
        </p:nvSpPr>
        <p:spPr/>
        <p:txBody>
          <a:bodyPr/>
          <a:lstStyle/>
          <a:p>
            <a:r>
              <a:rPr lang="de-DE"/>
              <a:t>Ames DecTree.ipynb</a:t>
            </a:r>
          </a:p>
          <a:p>
            <a:endParaRPr lang="de-DE"/>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5133" y="3096071"/>
            <a:ext cx="4549776"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37" y="647799"/>
            <a:ext cx="3661425"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2815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Overfitting vermeiden durch Pruning</a:t>
            </a:r>
            <a:endParaRPr lang="de-DE" dirty="0"/>
          </a:p>
        </p:txBody>
      </p:sp>
      <p:sp>
        <p:nvSpPr>
          <p:cNvPr id="3" name="Textplatzhalter 2"/>
          <p:cNvSpPr>
            <a:spLocks noGrp="1"/>
          </p:cNvSpPr>
          <p:nvPr>
            <p:ph type="body" sz="quarter" idx="11"/>
          </p:nvPr>
        </p:nvSpPr>
        <p:spPr>
          <a:xfrm>
            <a:off x="360363" y="719807"/>
            <a:ext cx="10657258" cy="5400600"/>
          </a:xfrm>
        </p:spPr>
        <p:txBody>
          <a:bodyPr/>
          <a:lstStyle/>
          <a:p>
            <a:r>
              <a:rPr lang="de-DE" b="1"/>
              <a:t>Überanpassung</a:t>
            </a:r>
            <a:r>
              <a:rPr lang="de-DE"/>
              <a:t> an </a:t>
            </a:r>
            <a:r>
              <a:rPr lang="de-DE" dirty="0"/>
              <a:t>die </a:t>
            </a:r>
            <a:r>
              <a:rPr lang="de-DE"/>
              <a:t>Trainingsdaten soll vermeiden werden. </a:t>
            </a:r>
          </a:p>
          <a:p>
            <a:r>
              <a:rPr lang="de-DE"/>
              <a:t>Test- und reale Daten passen nicht zum überangepassten Modell. Das Modell generalisiert nicht. Neue Daten zeigen instabile Vorhersagen und starke Varianz.</a:t>
            </a:r>
          </a:p>
          <a:p>
            <a:endParaRPr lang="de-DE"/>
          </a:p>
          <a:p>
            <a:r>
              <a:rPr lang="de-DE"/>
              <a:t>Ursachen durch </a:t>
            </a:r>
            <a:r>
              <a:rPr lang="de-DE" b="1"/>
              <a:t>Datenaufbereitung</a:t>
            </a:r>
            <a:r>
              <a:rPr lang="de-DE"/>
              <a:t> beheben:</a:t>
            </a:r>
          </a:p>
          <a:p>
            <a:pPr marL="285750" indent="-285750">
              <a:buFont typeface="Arial" panose="020B0604020202020204" pitchFamily="34" charset="0"/>
              <a:buChar char="•"/>
            </a:pPr>
            <a:r>
              <a:rPr lang="de-DE"/>
              <a:t>Variablen mit sehr vielen Ausprägungen -&gt; neue Klasseneinteilung (binning), </a:t>
            </a:r>
          </a:p>
          <a:p>
            <a:pPr marL="285750" indent="-285750">
              <a:buFont typeface="Arial" panose="020B0604020202020204" pitchFamily="34" charset="0"/>
              <a:buChar char="•"/>
            </a:pPr>
            <a:r>
              <a:rPr lang="de-DE"/>
              <a:t>Intervallbildung kontinuierlicher Variablen</a:t>
            </a:r>
          </a:p>
          <a:p>
            <a:pPr marL="285750" indent="-285750">
              <a:buFont typeface="Arial" panose="020B0604020202020204" pitchFamily="34" charset="0"/>
              <a:buChar char="•"/>
            </a:pPr>
            <a:r>
              <a:rPr lang="de-DE"/>
              <a:t>Primärschlüssel wie Kundennummer vermeiden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dirty="0"/>
          </a:p>
          <a:p>
            <a:r>
              <a:rPr lang="de-DE"/>
              <a:t>Beschneiden </a:t>
            </a:r>
            <a:r>
              <a:rPr lang="de-DE" dirty="0"/>
              <a:t>(</a:t>
            </a:r>
            <a:r>
              <a:rPr lang="de-DE" b="1" dirty="0" err="1"/>
              <a:t>pruning</a:t>
            </a:r>
            <a:r>
              <a:rPr lang="de-DE" dirty="0"/>
              <a:t>) des Baums ist eine Lösung. Gegenspieler </a:t>
            </a:r>
            <a:r>
              <a:rPr lang="de-DE"/>
              <a:t>ist der </a:t>
            </a:r>
            <a:r>
              <a:rPr lang="de-DE" dirty="0"/>
              <a:t>Verlust von Informationen.</a:t>
            </a:r>
          </a:p>
          <a:p>
            <a:pPr marL="285750" indent="-285750">
              <a:buFont typeface="Arial" panose="020B0604020202020204" pitchFamily="34" charset="0"/>
              <a:buChar char="•"/>
            </a:pPr>
            <a:r>
              <a:rPr lang="de-DE" b="1"/>
              <a:t>Pre-pruning</a:t>
            </a:r>
            <a:r>
              <a:rPr lang="de-DE"/>
              <a:t> </a:t>
            </a:r>
            <a:r>
              <a:rPr lang="de-DE" dirty="0"/>
              <a:t>: Beschneiden WÄHREND Konstruktion </a:t>
            </a:r>
            <a:r>
              <a:rPr lang="de-DE"/>
              <a:t>des Baums</a:t>
            </a:r>
            <a:endParaRPr lang="de-DE" dirty="0"/>
          </a:p>
          <a:p>
            <a:pPr marL="861822" lvl="1" indent="-285750">
              <a:buFont typeface="Arial" panose="020B0604020202020204" pitchFamily="34" charset="0"/>
              <a:buChar char="•"/>
            </a:pPr>
            <a:r>
              <a:rPr lang="de-DE"/>
              <a:t>Gestoppt wird nach Tiefe </a:t>
            </a:r>
            <a:r>
              <a:rPr lang="de-DE" dirty="0"/>
              <a:t>des Baums, die Anzahl Blätter, die Anzahl der aufgeteilten Datensätze, …</a:t>
            </a:r>
          </a:p>
          <a:p>
            <a:pPr marL="285750" indent="-285750">
              <a:buFont typeface="Arial" panose="020B0604020202020204" pitchFamily="34" charset="0"/>
              <a:buChar char="•"/>
            </a:pPr>
            <a:r>
              <a:rPr lang="de-DE" b="1" dirty="0"/>
              <a:t>Post-</a:t>
            </a:r>
            <a:r>
              <a:rPr lang="de-DE" b="1" dirty="0" err="1"/>
              <a:t>pruning</a:t>
            </a:r>
            <a:r>
              <a:rPr lang="de-DE" dirty="0"/>
              <a:t> : Beschneiden NACH Konstruktion des Baums</a:t>
            </a:r>
          </a:p>
          <a:p>
            <a:pPr marL="861822" lvl="1" indent="-285750">
              <a:buFont typeface="Arial" panose="020B0604020202020204" pitchFamily="34" charset="0"/>
              <a:buChar char="•"/>
            </a:pPr>
            <a:r>
              <a:rPr lang="de-DE"/>
              <a:t>Automatisch </a:t>
            </a:r>
            <a:r>
              <a:rPr lang="de-DE" dirty="0"/>
              <a:t>können Blätter entfernt werden, die die Modellperformanz nur gering beeinflussen. Unterbäume werden durch ein Blatt ersetzt.</a:t>
            </a:r>
          </a:p>
          <a:p>
            <a:endParaRPr lang="de-DE" dirty="0"/>
          </a:p>
          <a:p>
            <a:endParaRPr lang="de-DE" dirty="0"/>
          </a:p>
        </p:txBody>
      </p:sp>
    </p:spTree>
    <p:extLst>
      <p:ext uri="{BB962C8B-B14F-4D97-AF65-F5344CB8AC3E}">
        <p14:creationId xmlns:p14="http://schemas.microsoft.com/office/powerpoint/2010/main" val="774691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Overfitting vermeiden durch Cost and Complexity Pruning (CCP)</a:t>
            </a:r>
          </a:p>
          <a:p>
            <a:endParaRPr lang="de-DE"/>
          </a:p>
        </p:txBody>
      </p:sp>
      <p:sp>
        <p:nvSpPr>
          <p:cNvPr id="3" name="Textplatzhalter 2"/>
          <p:cNvSpPr>
            <a:spLocks noGrp="1"/>
          </p:cNvSpPr>
          <p:nvPr>
            <p:ph type="body" sz="quarter" idx="11"/>
          </p:nvPr>
        </p:nvSpPr>
        <p:spPr/>
        <p:txBody>
          <a:bodyPr/>
          <a:lstStyle/>
          <a:p>
            <a:r>
              <a:rPr lang="de-DE"/>
              <a:t>Hyperparameter ccp_alpha steuert das Beschneiden eines Entschediungsbaum abhängig von</a:t>
            </a:r>
          </a:p>
          <a:p>
            <a:pPr marL="285750" indent="-285750">
              <a:buFont typeface="Arial" panose="020B0604020202020204" pitchFamily="34" charset="0"/>
              <a:buChar char="•"/>
            </a:pPr>
            <a:r>
              <a:rPr lang="en-US"/>
              <a:t>Cost (C): Anzahl Fehlklassifikationen oder Größe des RSS (Residual Sum of Squares),</a:t>
            </a:r>
          </a:p>
          <a:p>
            <a:pPr marL="285750" indent="-285750">
              <a:buFont typeface="Arial" panose="020B0604020202020204" pitchFamily="34" charset="0"/>
              <a:buChar char="•"/>
            </a:pPr>
            <a:r>
              <a:rPr lang="en-US"/>
              <a:t>Complexity (C): Anzahl Knoten und Blätter.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Overfitting wird vermieden</a:t>
            </a:r>
          </a:p>
          <a:p>
            <a:pPr marL="285750" indent="-285750">
              <a:buFont typeface="Arial" panose="020B0604020202020204" pitchFamily="34" charset="0"/>
              <a:buChar char="•"/>
            </a:pPr>
            <a:r>
              <a:rPr lang="en-US"/>
              <a:t>Generalisierbarkeit wird verbessert</a:t>
            </a:r>
          </a:p>
          <a:p>
            <a:endParaRPr lang="de-DE"/>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831" y="1943943"/>
            <a:ext cx="5613296" cy="402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2195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Algorithmen für Entscheidungsbäume (Decision Trees)</a:t>
            </a:r>
          </a:p>
        </p:txBody>
      </p:sp>
      <p:sp>
        <p:nvSpPr>
          <p:cNvPr id="3" name="Textplatzhalter 2"/>
          <p:cNvSpPr>
            <a:spLocks noGrp="1"/>
          </p:cNvSpPr>
          <p:nvPr>
            <p:ph type="body" sz="quarter" idx="11"/>
          </p:nvPr>
        </p:nvSpPr>
        <p:spPr/>
        <p:txBody>
          <a:bodyPr/>
          <a:lstStyle/>
          <a:p>
            <a:r>
              <a:rPr lang="de-DE"/>
              <a:t>Decision Trees bestimmen die beste Teilung der Zielvariable nach Entropien, Kovarianzen oder Verteilungsparametern top down durch rekursive Partitionierung. </a:t>
            </a:r>
          </a:p>
          <a:p>
            <a:endParaRPr lang="de-DE"/>
          </a:p>
          <a:p>
            <a:pPr marL="285750" indent="-285750">
              <a:buFont typeface="Arial" panose="020B0604020202020204" pitchFamily="34" charset="0"/>
              <a:buChar char="•"/>
            </a:pPr>
            <a:r>
              <a:rPr lang="de-DE"/>
              <a:t>ID3: Iterativer Dichitomizer, Entropy und Informationsgewinn, kein Pruning, kein Boosting, langsam, Overfitting bei hochkardinalen Variablen oder fehlenden Werten.</a:t>
            </a:r>
          </a:p>
          <a:p>
            <a:pPr marL="285750" indent="-285750">
              <a:buFont typeface="Arial" panose="020B0604020202020204" pitchFamily="34" charset="0"/>
              <a:buChar char="•"/>
            </a:pPr>
            <a:r>
              <a:rPr lang="de-DE"/>
              <a:t>C4.5: pre-Pruning, kein Boosting, Overfitting bei fehlenden Werten, optimiert auf Trainingsdaten</a:t>
            </a:r>
          </a:p>
          <a:p>
            <a:pPr marL="285750" indent="-285750">
              <a:buFont typeface="Arial" panose="020B0604020202020204" pitchFamily="34" charset="0"/>
              <a:buChar char="•"/>
            </a:pPr>
            <a:r>
              <a:rPr lang="en-US"/>
              <a:t>CART: (Classification and Regression Tree): </a:t>
            </a:r>
            <a:r>
              <a:rPr lang="de-DE"/>
              <a:t>post-Pruning, Boosting, kein binning notwendig, optimiert in Bezug auf Testdaten, sucht Splits nach Mächtigkeiten der Teilmengen.</a:t>
            </a:r>
            <a:endParaRPr lang="en-US"/>
          </a:p>
          <a:p>
            <a:pPr marL="285750" indent="-285750">
              <a:buFont typeface="Arial" panose="020B0604020202020204" pitchFamily="34" charset="0"/>
              <a:buChar char="•"/>
            </a:pPr>
            <a:r>
              <a:rPr lang="en-US"/>
              <a:t>CHAID: Chi-Squared Automatic Interaction Detector: Hypothesentests, nur kategoriale Variablen, nur Klassifikation</a:t>
            </a:r>
          </a:p>
          <a:p>
            <a:pPr marL="285750" indent="-285750">
              <a:buFont typeface="Arial" panose="020B0604020202020204" pitchFamily="34" charset="0"/>
              <a:buChar char="•"/>
            </a:pPr>
            <a:r>
              <a:rPr lang="en-US"/>
              <a:t>Ctree: (Conditional Inference Tree) erweitert CHAID auf beliebige Skalenniveaus, Hypothesentests</a:t>
            </a:r>
          </a:p>
          <a:p>
            <a:endParaRPr lang="de-DE"/>
          </a:p>
          <a:p>
            <a:endParaRPr lang="de-DE"/>
          </a:p>
        </p:txBody>
      </p:sp>
    </p:spTree>
    <p:extLst>
      <p:ext uri="{BB962C8B-B14F-4D97-AF65-F5344CB8AC3E}">
        <p14:creationId xmlns:p14="http://schemas.microsoft.com/office/powerpoint/2010/main" val="3479531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Überblick der Kombination von Modellen</a:t>
            </a:r>
          </a:p>
        </p:txBody>
      </p:sp>
      <p:sp>
        <p:nvSpPr>
          <p:cNvPr id="3" name="Textplatzhalter 2"/>
          <p:cNvSpPr>
            <a:spLocks noGrp="1"/>
          </p:cNvSpPr>
          <p:nvPr>
            <p:ph type="body" sz="quarter" idx="11"/>
          </p:nvPr>
        </p:nvSpPr>
        <p:spPr>
          <a:xfrm>
            <a:off x="360363" y="792163"/>
            <a:ext cx="8353002" cy="5327650"/>
          </a:xfrm>
        </p:spPr>
        <p:txBody>
          <a:bodyPr/>
          <a:lstStyle/>
          <a:p>
            <a:r>
              <a:rPr lang="de-DE" dirty="0"/>
              <a:t>Sie lernen :</a:t>
            </a:r>
          </a:p>
          <a:p>
            <a:endParaRPr lang="de-DE" dirty="0"/>
          </a:p>
          <a:p>
            <a:pPr marL="285750" indent="-285750">
              <a:buFont typeface="Arial" panose="020B0604020202020204" pitchFamily="34" charset="0"/>
              <a:buChar char="•"/>
            </a:pPr>
            <a:r>
              <a:rPr lang="de-DE"/>
              <a:t>Was passiert, wenn viele Modelle mit Teilmengen von Daten und Variablen Vorhersagen treffen?</a:t>
            </a:r>
          </a:p>
          <a:p>
            <a:pPr marL="285750" indent="-285750">
              <a:buFont typeface="Arial" panose="020B0604020202020204" pitchFamily="34" charset="0"/>
              <a:buChar char="•"/>
            </a:pPr>
            <a:r>
              <a:rPr lang="de-DE"/>
              <a:t>Werden schwache </a:t>
            </a:r>
            <a:r>
              <a:rPr lang="de-DE" dirty="0"/>
              <a:t>Lerner </a:t>
            </a:r>
            <a:r>
              <a:rPr lang="de-DE"/>
              <a:t>(Modelle) verbessert?</a:t>
            </a:r>
          </a:p>
          <a:p>
            <a:pPr marL="285750" indent="-285750">
              <a:buFont typeface="Arial" panose="020B0604020202020204" pitchFamily="34" charset="0"/>
              <a:buChar char="•"/>
            </a:pPr>
            <a:r>
              <a:rPr lang="de-DE"/>
              <a:t>Werden Varianz und Bias verringert?</a:t>
            </a:r>
          </a:p>
          <a:p>
            <a:pPr marL="285750" indent="-285750">
              <a:buFont typeface="Arial" panose="020B0604020202020204" pitchFamily="34" charset="0"/>
              <a:buChar char="•"/>
            </a:pPr>
            <a:r>
              <a:rPr lang="de-DE"/>
              <a:t>Wie werden Ensembles kombiniert? Orchestriert?</a:t>
            </a:r>
            <a:endParaRPr lang="de-DE" dirty="0"/>
          </a:p>
          <a:p>
            <a:pPr marL="861822" lvl="1" indent="-285750">
              <a:buFont typeface="Arial" panose="020B0604020202020204" pitchFamily="34" charset="0"/>
              <a:buChar char="•"/>
            </a:pPr>
            <a:r>
              <a:rPr lang="de-DE"/>
              <a:t>Bagging (Bootstrapping and Aggregation)</a:t>
            </a:r>
          </a:p>
          <a:p>
            <a:pPr marL="1437894" lvl="2" indent="-285750">
              <a:buFont typeface="Arial" panose="020B0604020202020204" pitchFamily="34" charset="0"/>
              <a:buChar char="•"/>
            </a:pPr>
            <a:r>
              <a:rPr lang="de-DE"/>
              <a:t>Random Forests</a:t>
            </a:r>
            <a:endParaRPr lang="de-DE" dirty="0"/>
          </a:p>
          <a:p>
            <a:pPr marL="861822" lvl="1" indent="-285750">
              <a:buFont typeface="Arial" panose="020B0604020202020204" pitchFamily="34" charset="0"/>
              <a:buChar char="•"/>
            </a:pPr>
            <a:r>
              <a:rPr lang="de-DE"/>
              <a:t>Boosting</a:t>
            </a:r>
          </a:p>
          <a:p>
            <a:pPr marL="861822" lvl="1" indent="-285750">
              <a:buFont typeface="Arial" panose="020B0604020202020204" pitchFamily="34" charset="0"/>
              <a:buChar char="•"/>
            </a:pPr>
            <a:r>
              <a:rPr lang="de-DE"/>
              <a:t>Stacking</a:t>
            </a:r>
          </a:p>
          <a:p>
            <a:pPr marL="285750" indent="-285750">
              <a:buFont typeface="Arial" panose="020B0604020202020204" pitchFamily="34" charset="0"/>
              <a:buChar char="•"/>
            </a:pPr>
            <a:endParaRPr lang="de-DE"/>
          </a:p>
          <a:p>
            <a:endParaRPr lang="de-DE" dirty="0"/>
          </a:p>
          <a:p>
            <a:endParaRPr lang="de-DE" dirty="0"/>
          </a:p>
          <a:p>
            <a:endParaRPr lang="de-DE" dirty="0"/>
          </a:p>
        </p:txBody>
      </p:sp>
      <p:pic>
        <p:nvPicPr>
          <p:cNvPr id="5" name="Picture 20" descr="https://www.e-teaching.org/didaktik/kommunikation/wikis/image/@@images/image-0-5fa85389509eb542eace037487582d2d.x-m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373" y="791815"/>
            <a:ext cx="2571750" cy="18954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learning.oreilly.com/api/v2/epubs/urn:orm:book:9781617295911/files/Images/12-unnum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941" y="3312095"/>
            <a:ext cx="6267450" cy="245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045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Analogie zu Personaleinstellungen</a:t>
            </a:r>
            <a:endParaRPr lang="de-DE" dirty="0"/>
          </a:p>
        </p:txBody>
      </p:sp>
      <p:sp>
        <p:nvSpPr>
          <p:cNvPr id="5" name="Textplatzhalter 4"/>
          <p:cNvSpPr>
            <a:spLocks noGrp="1"/>
          </p:cNvSpPr>
          <p:nvPr>
            <p:ph type="body" sz="quarter" idx="11"/>
          </p:nvPr>
        </p:nvSpPr>
        <p:spPr>
          <a:xfrm>
            <a:off x="340629" y="2520007"/>
            <a:ext cx="5328666" cy="3672060"/>
          </a:xfrm>
        </p:spPr>
        <p:txBody>
          <a:bodyPr/>
          <a:lstStyle/>
          <a:p>
            <a:pPr marL="285750" indent="-285750">
              <a:buFont typeface="Arial" panose="020B0604020202020204" pitchFamily="34" charset="0"/>
              <a:buChar char="•"/>
            </a:pPr>
            <a:r>
              <a:rPr lang="de-DE"/>
              <a:t>Ein </a:t>
            </a:r>
            <a:r>
              <a:rPr lang="de-DE" dirty="0"/>
              <a:t>Personalberater interviewt und bewertet </a:t>
            </a:r>
            <a:r>
              <a:rPr lang="de-DE"/>
              <a:t>die Kandidaten.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Viele </a:t>
            </a:r>
            <a:r>
              <a:rPr lang="de-DE" dirty="0"/>
              <a:t>Personalberater (mit speziellen Fragebereichen) interviewen und bewerten die Kandidaten bis </a:t>
            </a:r>
            <a:r>
              <a:rPr lang="de-DE"/>
              <a:t>zur Mehrheitsentscheidung.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Viele Personalberater bewerten Kandidaten aufgrund von </a:t>
            </a:r>
            <a:r>
              <a:rPr lang="de-DE"/>
              <a:t>vorherigen Interviews.</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Personalberater verwenden Fallinterviews, um </a:t>
            </a:r>
            <a:r>
              <a:rPr lang="de-DE"/>
              <a:t>Kandidaten für folgende Interviews auszuschließen</a:t>
            </a:r>
            <a:r>
              <a:rPr lang="de-DE" dirty="0"/>
              <a:t>, die nicht so qualifiziert sind wie </a:t>
            </a:r>
            <a:r>
              <a:rPr lang="de-DE"/>
              <a:t>andere Bewerber.</a:t>
            </a:r>
            <a:endParaRPr lang="de-DE" dirty="0"/>
          </a:p>
          <a:p>
            <a:pPr marL="285750" indent="-28575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a:p>
            <a:endParaRPr lang="de-DE" dirty="0"/>
          </a:p>
          <a:p>
            <a:endParaRPr lang="de-DE" dirty="0"/>
          </a:p>
        </p:txBody>
      </p:sp>
      <p:sp>
        <p:nvSpPr>
          <p:cNvPr id="6" name="Textplatzhalter 4"/>
          <p:cNvSpPr txBox="1">
            <a:spLocks/>
          </p:cNvSpPr>
          <p:nvPr/>
        </p:nvSpPr>
        <p:spPr>
          <a:xfrm>
            <a:off x="5885245" y="2520007"/>
            <a:ext cx="5256584" cy="3240360"/>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285750" indent="-285750">
              <a:buFont typeface="Arial" panose="020B0604020202020204" pitchFamily="34" charset="0"/>
              <a:buChar char="•"/>
            </a:pPr>
            <a:r>
              <a:rPr lang="de-DE"/>
              <a:t>Keine Ensemble Methode, nur ein Modell</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Bagging</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Boosting</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Boosting mit Gradientenabstiegsverfahren</a:t>
            </a:r>
          </a:p>
          <a:p>
            <a:pPr marL="285750" indent="-285750">
              <a:buFont typeface="Arial" panose="020B0604020202020204" pitchFamily="34" charset="0"/>
              <a:buChar char="•"/>
            </a:pPr>
            <a:endParaRPr lang="de-DE"/>
          </a:p>
          <a:p>
            <a:endParaRPr lang="de-DE"/>
          </a:p>
          <a:p>
            <a:pPr marL="285750" indent="-285750">
              <a:buFont typeface="Arial" panose="020B0604020202020204" pitchFamily="34" charset="0"/>
              <a:buChar char="•"/>
            </a:pPr>
            <a:endParaRPr lang="de-DE"/>
          </a:p>
          <a:p>
            <a:endParaRPr lang="de-DE"/>
          </a:p>
          <a:p>
            <a:endParaRPr lang="de-DE" dirty="0"/>
          </a:p>
        </p:txBody>
      </p:sp>
      <p:pic>
        <p:nvPicPr>
          <p:cNvPr id="1026" name="Picture 2" descr="Vorstellungsgespräch: Leitfaden für Arbeitge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61" y="604168"/>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Vorstellungsgespräch: Leitfaden für Arbeitge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053" y="647799"/>
            <a:ext cx="2619375" cy="1743076"/>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5885245" y="1007839"/>
            <a:ext cx="2612096" cy="307777"/>
          </a:xfrm>
          <a:prstGeom prst="rect">
            <a:avLst/>
          </a:prstGeom>
          <a:solidFill>
            <a:schemeClr val="bg1"/>
          </a:solidFill>
        </p:spPr>
        <p:txBody>
          <a:bodyPr wrap="square" rtlCol="0">
            <a:spAutoFit/>
          </a:bodyPr>
          <a:lstStyle/>
          <a:p>
            <a:pPr algn="ctr"/>
            <a:r>
              <a:rPr lang="de-DE" sz="1400">
                <a:latin typeface="Calibri" panose="020F0502020204030204" pitchFamily="34" charset="0"/>
                <a:cs typeface="Calibri" panose="020F0502020204030204" pitchFamily="34" charset="0"/>
              </a:rPr>
              <a:t>für Data Scientists</a:t>
            </a:r>
            <a:endParaRPr lang="de-D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7913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038" y="791815"/>
            <a:ext cx="540430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p:cNvSpPr>
            <a:spLocks noGrp="1"/>
          </p:cNvSpPr>
          <p:nvPr>
            <p:ph type="body" sz="quarter" idx="10"/>
          </p:nvPr>
        </p:nvSpPr>
        <p:spPr/>
        <p:txBody>
          <a:bodyPr/>
          <a:lstStyle/>
          <a:p>
            <a:r>
              <a:rPr lang="de-DE"/>
              <a:t>Entscheidungsbäume und Ensemble Varianten</a:t>
            </a:r>
            <a:endParaRPr lang="de-DE" dirty="0"/>
          </a:p>
        </p:txBody>
      </p:sp>
      <p:sp>
        <p:nvSpPr>
          <p:cNvPr id="3" name="Textplatzhalter 2"/>
          <p:cNvSpPr>
            <a:spLocks noGrp="1"/>
          </p:cNvSpPr>
          <p:nvPr>
            <p:ph type="body" sz="quarter" idx="11"/>
          </p:nvPr>
        </p:nvSpPr>
        <p:spPr>
          <a:xfrm>
            <a:off x="360363" y="792163"/>
            <a:ext cx="5616698" cy="5400252"/>
          </a:xfrm>
        </p:spPr>
        <p:txBody>
          <a:bodyPr/>
          <a:lstStyle/>
          <a:p>
            <a:r>
              <a:rPr lang="de-DE" b="1" dirty="0" err="1"/>
              <a:t>Decision</a:t>
            </a:r>
            <a:r>
              <a:rPr lang="de-DE" b="1" dirty="0"/>
              <a:t> </a:t>
            </a:r>
            <a:r>
              <a:rPr lang="de-DE" b="1" dirty="0" err="1"/>
              <a:t>Tree</a:t>
            </a:r>
            <a:endParaRPr lang="de-DE" b="1" dirty="0"/>
          </a:p>
          <a:p>
            <a:r>
              <a:rPr lang="de-DE" dirty="0"/>
              <a:t>Suche die Variablen (und deren Teilungspunkte),</a:t>
            </a:r>
          </a:p>
          <a:p>
            <a:r>
              <a:rPr lang="de-DE" dirty="0"/>
              <a:t>die die Daten in weniger </a:t>
            </a:r>
            <a:r>
              <a:rPr lang="de-DE"/>
              <a:t>durchmischte Teilmengen </a:t>
            </a:r>
            <a:endParaRPr lang="de-DE" dirty="0"/>
          </a:p>
          <a:p>
            <a:r>
              <a:rPr lang="de-DE" dirty="0"/>
              <a:t>aufteilen und setze diese Suche top-down fort.</a:t>
            </a:r>
          </a:p>
          <a:p>
            <a:endParaRPr lang="de-DE"/>
          </a:p>
          <a:p>
            <a:r>
              <a:rPr lang="de-DE" b="1"/>
              <a:t>Tree boosting</a:t>
            </a:r>
          </a:p>
          <a:p>
            <a:r>
              <a:rPr lang="de-DE"/>
              <a:t>Viele, kleine Bäume werden nacheinander, abhängig voneinander für alle Daten aufgebaut.</a:t>
            </a:r>
          </a:p>
          <a:p>
            <a:endParaRPr lang="de-DE"/>
          </a:p>
          <a:p>
            <a:r>
              <a:rPr lang="de-DE" b="1"/>
              <a:t>Bagging Forests</a:t>
            </a:r>
          </a:p>
          <a:p>
            <a:r>
              <a:rPr lang="de-DE"/>
              <a:t>Bestimme statt einem Baum viele Bäume für alle oder Teilmengen von Daten und alle oder Teilmengen von Variablen. </a:t>
            </a:r>
          </a:p>
          <a:p>
            <a:endParaRPr lang="de-DE"/>
          </a:p>
          <a:p>
            <a:r>
              <a:rPr lang="de-DE" b="1"/>
              <a:t>Random </a:t>
            </a:r>
            <a:r>
              <a:rPr lang="de-DE" b="1" dirty="0" err="1"/>
              <a:t>Forests</a:t>
            </a:r>
            <a:endParaRPr lang="de-DE" b="1" dirty="0"/>
          </a:p>
          <a:p>
            <a:r>
              <a:rPr lang="de-DE"/>
              <a:t>Bestimme viele Bäume für Teilmengen der Daten und der Variablen. Bäume sind entkorreliert und durch zufällige Variablenauswahl unabhängig.</a:t>
            </a:r>
            <a:endParaRPr lang="de-DE" dirty="0"/>
          </a:p>
        </p:txBody>
      </p:sp>
    </p:spTree>
    <p:extLst>
      <p:ext uri="{BB962C8B-B14F-4D97-AF65-F5344CB8AC3E}">
        <p14:creationId xmlns:p14="http://schemas.microsoft.com/office/powerpoint/2010/main" val="3213977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360363" y="215900"/>
            <a:ext cx="9721154" cy="287338"/>
          </a:xfrm>
        </p:spPr>
        <p:txBody>
          <a:bodyPr/>
          <a:lstStyle/>
          <a:p>
            <a:r>
              <a:rPr lang="de-DE"/>
              <a:t>Warum ist die Vorhersage eines Experten weniger vertrauenswürdig als von 10000 Experten?</a:t>
            </a:r>
          </a:p>
        </p:txBody>
      </p:sp>
      <p:sp>
        <p:nvSpPr>
          <p:cNvPr id="3" name="Textplatzhalter 2"/>
          <p:cNvSpPr>
            <a:spLocks noGrp="1"/>
          </p:cNvSpPr>
          <p:nvPr>
            <p:ph type="body" sz="quarter" idx="11"/>
          </p:nvPr>
        </p:nvSpPr>
        <p:spPr>
          <a:xfrm>
            <a:off x="706477" y="5472335"/>
            <a:ext cx="3758416" cy="527620"/>
          </a:xfrm>
        </p:spPr>
        <p:txBody>
          <a:bodyPr/>
          <a:lstStyle/>
          <a:p>
            <a:r>
              <a:rPr lang="de-DE"/>
              <a:t>Eine Entscheidung mit Wahrscheinlichkeit von x% für Richtig.</a:t>
            </a:r>
          </a:p>
        </p:txBody>
      </p:sp>
      <p:sp>
        <p:nvSpPr>
          <p:cNvPr id="4" name="Textplatzhalter 2"/>
          <p:cNvSpPr txBox="1">
            <a:spLocks/>
          </p:cNvSpPr>
          <p:nvPr/>
        </p:nvSpPr>
        <p:spPr>
          <a:xfrm>
            <a:off x="5833044" y="1295871"/>
            <a:ext cx="5400601" cy="1080120"/>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10000 schwache Experten sollen mit einer mittleren Wahrscheinlichkeit von 51% eine richtige Vorhersage treffen. Aufgrund des Gesetzes der großen Zahl werden sie diesen Mittelwert sicher erreichen.</a:t>
            </a:r>
          </a:p>
        </p:txBody>
      </p:sp>
      <p:sp>
        <p:nvSpPr>
          <p:cNvPr id="5" name="Textplatzhalter 2"/>
          <p:cNvSpPr txBox="1">
            <a:spLocks/>
          </p:cNvSpPr>
          <p:nvPr/>
        </p:nvSpPr>
        <p:spPr>
          <a:xfrm>
            <a:off x="7129189" y="2808040"/>
            <a:ext cx="2736304" cy="432048"/>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Testdatensatz / Testinstanz</a:t>
            </a:r>
          </a:p>
        </p:txBody>
      </p:sp>
      <p:sp>
        <p:nvSpPr>
          <p:cNvPr id="6" name="Textplatzhalter 2"/>
          <p:cNvSpPr txBox="1">
            <a:spLocks/>
          </p:cNvSpPr>
          <p:nvPr/>
        </p:nvSpPr>
        <p:spPr>
          <a:xfrm>
            <a:off x="1174566" y="2808040"/>
            <a:ext cx="2736304" cy="432048"/>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Testdatensatz / Testinstanz</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57" y="3614136"/>
            <a:ext cx="1709614" cy="116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8449" y="3600131"/>
            <a:ext cx="629494" cy="42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0537" y="3600130"/>
            <a:ext cx="629494" cy="42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6361" y="3614136"/>
            <a:ext cx="629494" cy="42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8929" y="3600129"/>
            <a:ext cx="629494" cy="42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6841" y="3600128"/>
            <a:ext cx="629494" cy="42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1397" y="3600127"/>
            <a:ext cx="629494" cy="42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feld 6"/>
          <p:cNvSpPr txBox="1"/>
          <p:nvPr/>
        </p:nvSpPr>
        <p:spPr>
          <a:xfrm>
            <a:off x="8137301" y="3490895"/>
            <a:ext cx="513282" cy="646331"/>
          </a:xfrm>
          <a:prstGeom prst="rect">
            <a:avLst/>
          </a:prstGeom>
          <a:noFill/>
        </p:spPr>
        <p:txBody>
          <a:bodyPr wrap="none" rtlCol="0">
            <a:spAutoFit/>
          </a:bodyPr>
          <a:lstStyle/>
          <a:p>
            <a:r>
              <a:rPr lang="de-DE" sz="3600" b="1">
                <a:latin typeface="Calibri" panose="020F0502020204030204" pitchFamily="34" charset="0"/>
                <a:cs typeface="Calibri" panose="020F0502020204030204" pitchFamily="34" charset="0"/>
              </a:rPr>
              <a:t>…</a:t>
            </a:r>
            <a:endParaRPr lang="de-DE" sz="3600" b="1" dirty="0">
              <a:latin typeface="Calibri" panose="020F0502020204030204" pitchFamily="34" charset="0"/>
              <a:cs typeface="Calibri" panose="020F0502020204030204" pitchFamily="34" charset="0"/>
            </a:endParaRPr>
          </a:p>
        </p:txBody>
      </p:sp>
      <p:cxnSp>
        <p:nvCxnSpPr>
          <p:cNvPr id="15" name="Gerade Verbindung mit Pfeil 14"/>
          <p:cNvCxnSpPr/>
          <p:nvPr/>
        </p:nvCxnSpPr>
        <p:spPr>
          <a:xfrm>
            <a:off x="2295364" y="3240088"/>
            <a:ext cx="0" cy="360039"/>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a:off x="8353325" y="3212468"/>
            <a:ext cx="0" cy="360039"/>
          </a:xfrm>
          <a:prstGeom prst="straightConnector1">
            <a:avLst/>
          </a:prstGeom>
          <a:ln w="2222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endCxn id="11" idx="0"/>
          </p:cNvCxnSpPr>
          <p:nvPr/>
        </p:nvCxnSpPr>
        <p:spPr>
          <a:xfrm flipH="1">
            <a:off x="5841108" y="3240088"/>
            <a:ext cx="2512217" cy="37404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endCxn id="9" idx="0"/>
          </p:cNvCxnSpPr>
          <p:nvPr/>
        </p:nvCxnSpPr>
        <p:spPr>
          <a:xfrm flipH="1">
            <a:off x="6633196" y="3240087"/>
            <a:ext cx="1720129" cy="360044"/>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endCxn id="10" idx="0"/>
          </p:cNvCxnSpPr>
          <p:nvPr/>
        </p:nvCxnSpPr>
        <p:spPr>
          <a:xfrm flipH="1">
            <a:off x="7425284" y="3240087"/>
            <a:ext cx="928041" cy="360043"/>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endCxn id="14" idx="0"/>
          </p:cNvCxnSpPr>
          <p:nvPr/>
        </p:nvCxnSpPr>
        <p:spPr>
          <a:xfrm>
            <a:off x="8353325" y="3240088"/>
            <a:ext cx="962819" cy="360039"/>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endCxn id="13" idx="0"/>
          </p:cNvCxnSpPr>
          <p:nvPr/>
        </p:nvCxnSpPr>
        <p:spPr>
          <a:xfrm>
            <a:off x="8353325" y="3240088"/>
            <a:ext cx="1808263" cy="3600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endCxn id="12" idx="0"/>
          </p:cNvCxnSpPr>
          <p:nvPr/>
        </p:nvCxnSpPr>
        <p:spPr>
          <a:xfrm>
            <a:off x="8353325" y="3240088"/>
            <a:ext cx="2600351" cy="360041"/>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0" name="Textplatzhalter 2"/>
          <p:cNvSpPr txBox="1">
            <a:spLocks/>
          </p:cNvSpPr>
          <p:nvPr/>
        </p:nvSpPr>
        <p:spPr>
          <a:xfrm>
            <a:off x="459123" y="1367879"/>
            <a:ext cx="3672482" cy="1223788"/>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Ein schwacher Experte soll mit einer mittleren Wahrscheinlichkeit von 51% eine richtige Vorhersage treffen.</a:t>
            </a:r>
          </a:p>
        </p:txBody>
      </p:sp>
      <p:cxnSp>
        <p:nvCxnSpPr>
          <p:cNvPr id="41" name="Gerade Verbindung mit Pfeil 40"/>
          <p:cNvCxnSpPr/>
          <p:nvPr/>
        </p:nvCxnSpPr>
        <p:spPr>
          <a:xfrm>
            <a:off x="2295364" y="4968279"/>
            <a:ext cx="0" cy="5040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p:nvPr/>
        </p:nvCxnSpPr>
        <p:spPr>
          <a:xfrm>
            <a:off x="5866394" y="4195151"/>
            <a:ext cx="0" cy="5040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6633196" y="4162226"/>
            <a:ext cx="0" cy="5040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8393942" y="4137226"/>
            <a:ext cx="0" cy="504056"/>
          </a:xfrm>
          <a:prstGeom prst="straightConnector1">
            <a:avLst/>
          </a:prstGeom>
          <a:ln w="2222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p:nvPr/>
        </p:nvCxnSpPr>
        <p:spPr>
          <a:xfrm>
            <a:off x="9316144" y="4137226"/>
            <a:ext cx="0" cy="5040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47" name="Gerade Verbindung mit Pfeil 46"/>
          <p:cNvCxnSpPr/>
          <p:nvPr/>
        </p:nvCxnSpPr>
        <p:spPr>
          <a:xfrm>
            <a:off x="10161588" y="4195151"/>
            <a:ext cx="0" cy="5040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p:nvPr/>
        </p:nvCxnSpPr>
        <p:spPr>
          <a:xfrm>
            <a:off x="10953676" y="4148295"/>
            <a:ext cx="0" cy="5040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p:nvPr/>
        </p:nvCxnSpPr>
        <p:spPr>
          <a:xfrm>
            <a:off x="7345213" y="4148295"/>
            <a:ext cx="0" cy="5040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033" name="Rechteck 1032"/>
          <p:cNvSpPr/>
          <p:nvPr/>
        </p:nvSpPr>
        <p:spPr>
          <a:xfrm>
            <a:off x="5833045" y="4896271"/>
            <a:ext cx="5256584" cy="32403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Abstimmung nach Mehrheit</a:t>
            </a:r>
          </a:p>
        </p:txBody>
      </p:sp>
      <p:cxnSp>
        <p:nvCxnSpPr>
          <p:cNvPr id="51" name="Gerade Verbindung mit Pfeil 50"/>
          <p:cNvCxnSpPr/>
          <p:nvPr/>
        </p:nvCxnSpPr>
        <p:spPr>
          <a:xfrm>
            <a:off x="8353325" y="5328319"/>
            <a:ext cx="0" cy="14401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53" name="Textplatzhalter 2"/>
          <p:cNvSpPr txBox="1">
            <a:spLocks/>
          </p:cNvSpPr>
          <p:nvPr/>
        </p:nvSpPr>
        <p:spPr>
          <a:xfrm>
            <a:off x="6633196" y="5544343"/>
            <a:ext cx="3758416" cy="527620"/>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Eine Entscheidung mit Wahrscheinlichkeit von 51% für Richtig.</a:t>
            </a:r>
          </a:p>
        </p:txBody>
      </p:sp>
    </p:spTree>
    <p:extLst>
      <p:ext uri="{BB962C8B-B14F-4D97-AF65-F5344CB8AC3E}">
        <p14:creationId xmlns:p14="http://schemas.microsoft.com/office/powerpoint/2010/main" val="2720577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655" y="719808"/>
            <a:ext cx="6499836" cy="3672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p:cNvSpPr>
            <a:spLocks noGrp="1"/>
          </p:cNvSpPr>
          <p:nvPr>
            <p:ph type="body" sz="quarter" idx="10"/>
          </p:nvPr>
        </p:nvSpPr>
        <p:spPr/>
        <p:txBody>
          <a:bodyPr/>
          <a:lstStyle/>
          <a:p>
            <a:r>
              <a:rPr lang="de-DE"/>
              <a:t>Bagging</a:t>
            </a:r>
            <a:endParaRPr lang="de-DE" dirty="0"/>
          </a:p>
        </p:txBody>
      </p:sp>
      <p:sp>
        <p:nvSpPr>
          <p:cNvPr id="3" name="Textplatzhalter 2"/>
          <p:cNvSpPr>
            <a:spLocks noGrp="1"/>
          </p:cNvSpPr>
          <p:nvPr>
            <p:ph type="body" sz="quarter" idx="11"/>
          </p:nvPr>
        </p:nvSpPr>
        <p:spPr>
          <a:xfrm>
            <a:off x="360363" y="792163"/>
            <a:ext cx="4752602" cy="5327650"/>
          </a:xfrm>
        </p:spPr>
        <p:txBody>
          <a:bodyPr/>
          <a:lstStyle/>
          <a:p>
            <a:r>
              <a:rPr lang="de-DE" b="1" dirty="0"/>
              <a:t>Ensemble </a:t>
            </a:r>
            <a:r>
              <a:rPr lang="de-DE" b="1" dirty="0" err="1"/>
              <a:t>learning</a:t>
            </a:r>
            <a:r>
              <a:rPr lang="de-DE" b="1" dirty="0"/>
              <a:t> </a:t>
            </a:r>
            <a:r>
              <a:rPr lang="de-DE" dirty="0"/>
              <a:t>: </a:t>
            </a:r>
            <a:r>
              <a:rPr lang="de-DE"/>
              <a:t>Kombiniere schwache, ungenaue </a:t>
            </a:r>
            <a:r>
              <a:rPr lang="de-DE" dirty="0"/>
              <a:t>Lerner. Reduziere die Varianz.</a:t>
            </a:r>
          </a:p>
          <a:p>
            <a:endParaRPr lang="de-DE" dirty="0"/>
          </a:p>
          <a:p>
            <a:r>
              <a:rPr lang="de-DE" b="1" dirty="0" err="1"/>
              <a:t>Bagging</a:t>
            </a:r>
            <a:r>
              <a:rPr lang="de-DE" dirty="0"/>
              <a:t> </a:t>
            </a:r>
            <a:r>
              <a:rPr lang="de-DE"/>
              <a:t>: </a:t>
            </a:r>
            <a:r>
              <a:rPr lang="de-DE" b="1"/>
              <a:t>Bootstrapping </a:t>
            </a:r>
            <a:r>
              <a:rPr lang="de-DE"/>
              <a:t>&amp; </a:t>
            </a:r>
            <a:r>
              <a:rPr lang="de-DE" b="1" dirty="0" err="1"/>
              <a:t>Aggregating</a:t>
            </a:r>
            <a:endParaRPr lang="de-DE" b="1" dirty="0"/>
          </a:p>
          <a:p>
            <a:endParaRPr lang="de-DE" dirty="0"/>
          </a:p>
          <a:p>
            <a:pPr marL="285750" indent="-285750">
              <a:buFont typeface="Arial" panose="020B0604020202020204" pitchFamily="34" charset="0"/>
              <a:buChar char="•"/>
            </a:pPr>
            <a:r>
              <a:rPr lang="de-DE"/>
              <a:t>Die </a:t>
            </a:r>
            <a:r>
              <a:rPr lang="de-DE" dirty="0"/>
              <a:t>Trainingsdaten </a:t>
            </a:r>
            <a:r>
              <a:rPr lang="de-DE"/>
              <a:t>werden zufällig mit Zurücklegen aufgeteilt. </a:t>
            </a:r>
            <a:endParaRPr lang="de-DE" dirty="0"/>
          </a:p>
          <a:p>
            <a:pPr marL="285750" indent="-285750">
              <a:buFont typeface="Arial" panose="020B0604020202020204" pitchFamily="34" charset="0"/>
              <a:buChar char="•"/>
            </a:pPr>
            <a:r>
              <a:rPr lang="de-DE" dirty="0"/>
              <a:t>Die Einzelmodelle arbeiten parallel. </a:t>
            </a:r>
          </a:p>
          <a:p>
            <a:pPr marL="285750" indent="-285750">
              <a:buFont typeface="Arial" panose="020B0604020202020204" pitchFamily="34" charset="0"/>
              <a:buChar char="•"/>
            </a:pPr>
            <a:r>
              <a:rPr lang="de-DE" dirty="0"/>
              <a:t>Am Schluss entscheidet eine Mehrheit (</a:t>
            </a:r>
            <a:r>
              <a:rPr lang="de-DE" dirty="0" err="1"/>
              <a:t>Voting</a:t>
            </a:r>
            <a:r>
              <a:rPr lang="de-DE" dirty="0"/>
              <a:t> </a:t>
            </a:r>
            <a:r>
              <a:rPr lang="de-DE" err="1"/>
              <a:t>Classifier</a:t>
            </a:r>
            <a:r>
              <a:rPr lang="de-DE"/>
              <a:t>) oder ein Mittelwert.</a:t>
            </a:r>
          </a:p>
          <a:p>
            <a:endParaRPr lang="de-DE" dirty="0"/>
          </a:p>
          <a:p>
            <a:r>
              <a:rPr lang="de-DE"/>
              <a:t>Variante </a:t>
            </a:r>
            <a:r>
              <a:rPr lang="de-DE" b="1"/>
              <a:t>Subsampling/Pasting</a:t>
            </a:r>
            <a:r>
              <a:rPr lang="de-DE"/>
              <a:t> </a:t>
            </a:r>
            <a:r>
              <a:rPr lang="de-DE" dirty="0"/>
              <a:t>:</a:t>
            </a:r>
          </a:p>
          <a:p>
            <a:pPr marL="285750" indent="-285750">
              <a:buFont typeface="Arial" panose="020B0604020202020204" pitchFamily="34" charset="0"/>
              <a:buChar char="•"/>
            </a:pPr>
            <a:r>
              <a:rPr lang="de-DE" dirty="0"/>
              <a:t>Die Datenaufteilung geschieht ohne Mehrfachverwendung (</a:t>
            </a:r>
            <a:r>
              <a:rPr lang="de-DE"/>
              <a:t>Zurücklegen).</a:t>
            </a:r>
            <a:endParaRPr lang="de-DE" dirty="0"/>
          </a:p>
        </p:txBody>
      </p:sp>
    </p:spTree>
    <p:extLst>
      <p:ext uri="{BB962C8B-B14F-4D97-AF65-F5344CB8AC3E}">
        <p14:creationId xmlns:p14="http://schemas.microsoft.com/office/powerpoint/2010/main" val="1964084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Bestimmtheitsmaß R</a:t>
            </a:r>
            <a:r>
              <a:rPr lang="de-DE" baseline="30000" dirty="0"/>
              <a:t>2</a:t>
            </a:r>
            <a:endParaRPr lang="de-DE" dirty="0"/>
          </a:p>
        </p:txBody>
      </p:sp>
      <p:sp>
        <p:nvSpPr>
          <p:cNvPr id="4" name="Textfeld 3"/>
          <p:cNvSpPr txBox="1"/>
          <p:nvPr/>
        </p:nvSpPr>
        <p:spPr>
          <a:xfrm>
            <a:off x="360437" y="647799"/>
            <a:ext cx="10513168" cy="1569660"/>
          </a:xfrm>
          <a:prstGeom prst="rect">
            <a:avLst/>
          </a:prstGeom>
          <a:noFill/>
        </p:spPr>
        <p:txBody>
          <a:bodyPr wrap="square" rtlCol="0">
            <a:spAutoFit/>
          </a:bodyPr>
          <a:lstStyle/>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b="1"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7101" y="1223863"/>
            <a:ext cx="4642619" cy="2808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504453" y="3240089"/>
            <a:ext cx="5760640" cy="2800767"/>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Wertebereich von R</a:t>
            </a:r>
            <a:r>
              <a:rPr lang="de-DE" sz="1600" baseline="30000">
                <a:latin typeface="Arial" panose="020B0604020202020204" pitchFamily="34" charset="0"/>
                <a:cs typeface="Arial" panose="020B0604020202020204" pitchFamily="34" charset="0"/>
              </a:rPr>
              <a:t>2</a:t>
            </a:r>
            <a:r>
              <a:rPr lang="de-DE" sz="1600">
                <a:latin typeface="Arial" panose="020B0604020202020204" pitchFamily="34" charset="0"/>
                <a:cs typeface="Arial" panose="020B0604020202020204" pitchFamily="34" charset="0"/>
              </a:rPr>
              <a:t> ist [-∞ .. 1].</a:t>
            </a:r>
          </a:p>
          <a:p>
            <a:endParaRPr lang="de-DE" sz="1600">
              <a:latin typeface="Arial" panose="020B0604020202020204" pitchFamily="34" charset="0"/>
              <a:cs typeface="Arial" panose="020B0604020202020204" pitchFamily="34" charset="0"/>
            </a:endParaRPr>
          </a:p>
          <a:p>
            <a:r>
              <a:rPr lang="de-DE" sz="1600">
                <a:latin typeface="Arial" panose="020B0604020202020204" pitchFamily="34" charset="0"/>
                <a:cs typeface="Arial" panose="020B0604020202020204" pitchFamily="34" charset="0"/>
              </a:rPr>
              <a:t>Nachteile von R</a:t>
            </a:r>
            <a:r>
              <a:rPr lang="de-DE" sz="1600" baseline="30000">
                <a:latin typeface="Arial" panose="020B0604020202020204" pitchFamily="34" charset="0"/>
                <a:cs typeface="Arial" panose="020B0604020202020204" pitchFamily="34" charset="0"/>
              </a:rPr>
              <a:t>2  </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durch Aufnahme irrelevanter Variablen wird R</a:t>
            </a:r>
            <a:r>
              <a:rPr lang="de-DE" sz="1600" baseline="30000">
                <a:latin typeface="Arial" panose="020B0604020202020204" pitchFamily="34" charset="0"/>
                <a:cs typeface="Arial" panose="020B0604020202020204" pitchFamily="34" charset="0"/>
              </a:rPr>
              <a:t>2</a:t>
            </a:r>
            <a:r>
              <a:rPr lang="de-DE" sz="1600">
                <a:latin typeface="Arial" panose="020B0604020202020204" pitchFamily="34" charset="0"/>
                <a:cs typeface="Arial" panose="020B0604020202020204" pitchFamily="34" charset="0"/>
              </a:rPr>
              <a:t> größer.</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Vergleich nur für Modelle gleicher Parameteranzahl</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Je größer die Steigung der Regressionsgeraden, desto größer wird R</a:t>
            </a:r>
            <a:r>
              <a:rPr lang="de-DE" sz="1600" baseline="30000">
                <a:latin typeface="Arial" panose="020B0604020202020204" pitchFamily="34" charset="0"/>
                <a:cs typeface="Arial" panose="020B0604020202020204" pitchFamily="34" charset="0"/>
              </a:rPr>
              <a:t>2</a:t>
            </a:r>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Mehr Daten vergößern R</a:t>
            </a:r>
            <a:r>
              <a:rPr lang="de-DE" sz="1600" baseline="30000">
                <a:latin typeface="Arial" panose="020B0604020202020204" pitchFamily="34" charset="0"/>
                <a:cs typeface="Arial" panose="020B0604020202020204" pitchFamily="34" charset="0"/>
              </a:rPr>
              <a:t>2 </a:t>
            </a:r>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Quadrat der Varianz</a:t>
            </a:r>
          </a:p>
          <a:p>
            <a:endParaRPr lang="de-DE" sz="1600">
              <a:latin typeface="Arial" panose="020B0604020202020204" pitchFamily="34" charset="0"/>
              <a:cs typeface="Arial" panose="020B0604020202020204" pitchFamily="34" charset="0"/>
            </a:endParaRPr>
          </a:p>
          <a:p>
            <a:endParaRPr lang="de-DE" sz="1600" b="1" dirty="0">
              <a:latin typeface="Calibri" panose="020F0502020204030204" pitchFamily="34" charset="0"/>
              <a:cs typeface="Calibri" panose="020F0502020204030204" pitchFamily="34"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501" y="1079847"/>
            <a:ext cx="3477020"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0797" y="2375991"/>
            <a:ext cx="25749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936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Beispiel Bagging mit Random </a:t>
            </a:r>
            <a:r>
              <a:rPr lang="de-DE" dirty="0"/>
              <a:t>Forrest</a:t>
            </a:r>
          </a:p>
        </p:txBody>
      </p:sp>
      <p:sp>
        <p:nvSpPr>
          <p:cNvPr id="3" name="Textplatzhalter 2"/>
          <p:cNvSpPr>
            <a:spLocks noGrp="1"/>
          </p:cNvSpPr>
          <p:nvPr>
            <p:ph type="body" sz="quarter" idx="11"/>
          </p:nvPr>
        </p:nvSpPr>
        <p:spPr>
          <a:xfrm>
            <a:off x="360363" y="792163"/>
            <a:ext cx="6408786" cy="5327650"/>
          </a:xfrm>
        </p:spPr>
        <p:txBody>
          <a:bodyPr/>
          <a:lstStyle/>
          <a:p>
            <a:r>
              <a:rPr lang="de-DE" dirty="0"/>
              <a:t>Random Forrests sind viele </a:t>
            </a:r>
            <a:r>
              <a:rPr lang="de-DE"/>
              <a:t>spezialisierte Entscheidungsbäume.</a:t>
            </a:r>
          </a:p>
          <a:p>
            <a:r>
              <a:rPr lang="de-DE"/>
              <a:t>Meist mit Teilmengen von Daten und Variablen.</a:t>
            </a:r>
            <a:endParaRPr lang="de-DE" dirty="0"/>
          </a:p>
          <a:p>
            <a:endParaRPr lang="de-DE"/>
          </a:p>
          <a:p>
            <a:endParaRPr lang="de-DE" dirty="0"/>
          </a:p>
          <a:p>
            <a:r>
              <a:rPr lang="de-DE" dirty="0"/>
              <a:t>Vorteile</a:t>
            </a:r>
          </a:p>
          <a:p>
            <a:pPr marL="342900" indent="-342900">
              <a:buFont typeface="Arial" panose="020B0604020202020204" pitchFamily="34" charset="0"/>
              <a:buChar char="•"/>
            </a:pPr>
            <a:r>
              <a:rPr lang="de-DE" dirty="0"/>
              <a:t>Wenig Gefahr </a:t>
            </a:r>
            <a:r>
              <a:rPr lang="de-DE"/>
              <a:t>der Überanpassung</a:t>
            </a:r>
          </a:p>
          <a:p>
            <a:pPr marL="342900" indent="-342900">
              <a:buFont typeface="Arial" panose="020B0604020202020204" pitchFamily="34" charset="0"/>
              <a:buChar char="•"/>
            </a:pPr>
            <a:r>
              <a:rPr lang="de-DE"/>
              <a:t>Reduziert die Varianz</a:t>
            </a:r>
            <a:endParaRPr lang="de-DE" dirty="0"/>
          </a:p>
          <a:p>
            <a:pPr marL="342900" indent="-342900">
              <a:buFont typeface="Arial" panose="020B0604020202020204" pitchFamily="34" charset="0"/>
              <a:buChar char="•"/>
            </a:pPr>
            <a:r>
              <a:rPr lang="de-DE" dirty="0"/>
              <a:t>Ausgabe der Feature </a:t>
            </a:r>
            <a:r>
              <a:rPr lang="de-DE" dirty="0" err="1"/>
              <a:t>Importance</a:t>
            </a:r>
            <a:endParaRPr lang="de-DE" dirty="0"/>
          </a:p>
          <a:p>
            <a:endParaRPr lang="de-DE" dirty="0"/>
          </a:p>
          <a:p>
            <a:endParaRPr lang="de-DE" dirty="0"/>
          </a:p>
          <a:p>
            <a:r>
              <a:rPr lang="de-DE" dirty="0"/>
              <a:t>Nachteile</a:t>
            </a:r>
          </a:p>
          <a:p>
            <a:pPr marL="285750" indent="-285750">
              <a:buFont typeface="Arial" panose="020B0604020202020204" pitchFamily="34" charset="0"/>
              <a:buChar char="•"/>
            </a:pPr>
            <a:r>
              <a:rPr lang="de-DE" dirty="0"/>
              <a:t>Langsam bei der Vorhersage</a:t>
            </a:r>
          </a:p>
          <a:p>
            <a:pPr marL="285750" indent="-285750">
              <a:buFont typeface="Arial" panose="020B0604020202020204" pitchFamily="34" charset="0"/>
              <a:buChar char="•"/>
            </a:pPr>
            <a:r>
              <a:rPr lang="de-DE" dirty="0"/>
              <a:t>Schwierig in der Interpretation</a:t>
            </a:r>
          </a:p>
        </p:txBody>
      </p:sp>
      <p:pic>
        <p:nvPicPr>
          <p:cNvPr id="1026" name="Picture 2" descr="How does the Algorithm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053" y="1727919"/>
            <a:ext cx="4645546" cy="344848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81517" y="671514"/>
            <a:ext cx="1082303" cy="107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339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Hyperparameter eines Random Forests</a:t>
            </a:r>
            <a:endParaRPr lang="de-DE" dirty="0"/>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relevante Hyperparameter wie Decision Tree</a:t>
            </a:r>
          </a:p>
          <a:p>
            <a:pPr marL="861822" lvl="1" indent="-285750">
              <a:buFont typeface="Arial" panose="020B0604020202020204" pitchFamily="34" charset="0"/>
              <a:buChar char="•"/>
            </a:pPr>
            <a:r>
              <a:rPr lang="de-DE"/>
              <a:t>criterion: entropy, gini für Klassifikatione, squared error für Regressionen</a:t>
            </a:r>
          </a:p>
          <a:p>
            <a:pPr marL="861822" lvl="1" indent="-285750">
              <a:buFont typeface="Arial" panose="020B0604020202020204" pitchFamily="34" charset="0"/>
              <a:buChar char="•"/>
            </a:pPr>
            <a:r>
              <a:rPr lang="de-DE"/>
              <a:t>max_depth: Maximale Anzahl Ebenen eines Baums</a:t>
            </a:r>
          </a:p>
          <a:p>
            <a:pPr marL="861822" lvl="1" indent="-285750">
              <a:buFont typeface="Arial" panose="020B0604020202020204" pitchFamily="34" charset="0"/>
              <a:buChar char="•"/>
            </a:pPr>
            <a:r>
              <a:rPr lang="de-DE"/>
              <a:t>max_leaf_nodes: Maximale Anzahl Blätter (Endknoten) eines Baums</a:t>
            </a:r>
          </a:p>
          <a:p>
            <a:pPr marL="861822" lvl="1" indent="-285750">
              <a:buFont typeface="Arial" panose="020B0604020202020204" pitchFamily="34" charset="0"/>
              <a:buChar char="•"/>
            </a:pPr>
            <a:r>
              <a:rPr lang="de-DE"/>
              <a:t>min_samples_split: minimale Anzahl Daten, um einen internen Knoten weiter zu teilen</a:t>
            </a:r>
          </a:p>
          <a:p>
            <a:pPr marL="861822" lvl="1" indent="-285750">
              <a:buFont typeface="Arial" panose="020B0604020202020204" pitchFamily="34" charset="0"/>
              <a:buChar char="•"/>
            </a:pPr>
            <a:r>
              <a:rPr lang="de-DE"/>
              <a:t>min_samples_leaf: minimale Anzahl Daten auf einem Endknoten</a:t>
            </a:r>
          </a:p>
          <a:p>
            <a:pPr marL="285750" indent="-285750">
              <a:buFont typeface="Arial" panose="020B0604020202020204" pitchFamily="34" charset="0"/>
              <a:buChar char="•"/>
            </a:pPr>
            <a:r>
              <a:rPr lang="de-DE"/>
              <a:t>n_estimator: Anzahl der zu bildenden Teilbäume, Default 100</a:t>
            </a:r>
          </a:p>
          <a:p>
            <a:pPr marL="285750" indent="-285750">
              <a:buFont typeface="Arial" panose="020B0604020202020204" pitchFamily="34" charset="0"/>
              <a:buChar char="•"/>
            </a:pPr>
            <a:r>
              <a:rPr lang="de-DE"/>
              <a:t>max_features; Anzahl zufällig bestimmter Merkmale je Baum</a:t>
            </a:r>
          </a:p>
          <a:p>
            <a:pPr marL="285750" indent="-285750">
              <a:buFont typeface="Arial" panose="020B0604020202020204" pitchFamily="34" charset="0"/>
              <a:buChar char="•"/>
            </a:pPr>
            <a:r>
              <a:rPr lang="de-DE"/>
              <a:t>bootstrap: verwendet Teilmenge bis max_samples der Daten oder alle, Default true</a:t>
            </a:r>
          </a:p>
          <a:p>
            <a:pPr marL="285750" indent="-285750">
              <a:buFont typeface="Arial" panose="020B0604020202020204" pitchFamily="34" charset="0"/>
              <a:buChar char="•"/>
            </a:pPr>
            <a:r>
              <a:rPr lang="de-DE"/>
              <a:t>max_samples: Mächtigkeit der Teilmengen beim Bootstrapverfahren</a:t>
            </a:r>
          </a:p>
          <a:p>
            <a:endParaRPr lang="de-DE" dirty="0"/>
          </a:p>
          <a:p>
            <a:endParaRPr lang="de-DE"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1517" y="671514"/>
            <a:ext cx="1082303" cy="107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5504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Ames Housing Prices mit Random Forest</a:t>
            </a:r>
          </a:p>
        </p:txBody>
      </p:sp>
      <p:sp>
        <p:nvSpPr>
          <p:cNvPr id="2" name="Untertitel 1"/>
          <p:cNvSpPr>
            <a:spLocks noGrp="1"/>
          </p:cNvSpPr>
          <p:nvPr>
            <p:ph type="body" sz="quarter" idx="11"/>
          </p:nvPr>
        </p:nvSpPr>
        <p:spPr/>
        <p:txBody>
          <a:bodyPr/>
          <a:lstStyle/>
          <a:p>
            <a:r>
              <a:rPr lang="de-DE"/>
              <a:t>Ames Random Forest.ipynb</a:t>
            </a:r>
          </a:p>
          <a:p>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093" y="2736031"/>
            <a:ext cx="3240188" cy="327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37" y="647799"/>
            <a:ext cx="3661425"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2913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599" y="1134045"/>
            <a:ext cx="7508175" cy="421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p:cNvSpPr>
            <a:spLocks noGrp="1"/>
          </p:cNvSpPr>
          <p:nvPr>
            <p:ph type="body" sz="quarter" idx="10"/>
          </p:nvPr>
        </p:nvSpPr>
        <p:spPr/>
        <p:txBody>
          <a:bodyPr/>
          <a:lstStyle/>
          <a:p>
            <a:r>
              <a:rPr lang="de-DE"/>
              <a:t>Boosting</a:t>
            </a:r>
            <a:endParaRPr lang="de-DE" dirty="0"/>
          </a:p>
          <a:p>
            <a:endParaRPr lang="de-DE" dirty="0"/>
          </a:p>
        </p:txBody>
      </p:sp>
      <p:sp>
        <p:nvSpPr>
          <p:cNvPr id="3" name="Textplatzhalter 2"/>
          <p:cNvSpPr>
            <a:spLocks noGrp="1"/>
          </p:cNvSpPr>
          <p:nvPr>
            <p:ph type="body" sz="quarter" idx="11"/>
          </p:nvPr>
        </p:nvSpPr>
        <p:spPr>
          <a:xfrm>
            <a:off x="360437" y="719807"/>
            <a:ext cx="4464570" cy="5327650"/>
          </a:xfrm>
        </p:spPr>
        <p:txBody>
          <a:bodyPr/>
          <a:lstStyle/>
          <a:p>
            <a:r>
              <a:rPr lang="de-DE" b="1" dirty="0" err="1"/>
              <a:t>Boosting</a:t>
            </a:r>
            <a:r>
              <a:rPr lang="de-DE" b="1" dirty="0"/>
              <a:t> </a:t>
            </a:r>
          </a:p>
          <a:p>
            <a:r>
              <a:rPr lang="de-DE"/>
              <a:t>Kombiniert </a:t>
            </a:r>
            <a:r>
              <a:rPr lang="de-DE" dirty="0"/>
              <a:t>schwache Lerner sequentiell,</a:t>
            </a:r>
          </a:p>
          <a:p>
            <a:r>
              <a:rPr lang="de-DE" dirty="0"/>
              <a:t>so dass die Fehler vom nächsten Modell </a:t>
            </a:r>
          </a:p>
          <a:p>
            <a:r>
              <a:rPr lang="de-DE" dirty="0"/>
              <a:t>minimiert werden. So wird der Bias </a:t>
            </a:r>
          </a:p>
          <a:p>
            <a:r>
              <a:rPr lang="de-DE" dirty="0"/>
              <a:t>reduziert.</a:t>
            </a:r>
          </a:p>
          <a:p>
            <a:endParaRPr lang="de-DE" dirty="0"/>
          </a:p>
          <a:p>
            <a:r>
              <a:rPr lang="de-DE" dirty="0"/>
              <a:t>Beispiel :</a:t>
            </a:r>
          </a:p>
          <a:p>
            <a:r>
              <a:rPr lang="de-DE"/>
              <a:t>Gradient Boosting</a:t>
            </a:r>
          </a:p>
          <a:p>
            <a:r>
              <a:rPr lang="de-DE"/>
              <a:t>XGBoost (Extreme Gradient Boosting)</a:t>
            </a:r>
            <a:endParaRPr lang="de-DE" dirty="0"/>
          </a:p>
          <a:p>
            <a:endParaRPr lang="de-DE"/>
          </a:p>
          <a:p>
            <a:r>
              <a:rPr lang="de-DE"/>
              <a:t>Vorteile:</a:t>
            </a:r>
          </a:p>
          <a:p>
            <a:pPr marL="285750" indent="-285750">
              <a:buFont typeface="Arial" panose="020B0604020202020204" pitchFamily="34" charset="0"/>
              <a:buChar char="•"/>
            </a:pPr>
            <a:r>
              <a:rPr lang="de-DE"/>
              <a:t>Meist beste Ergebnisse</a:t>
            </a:r>
            <a:endParaRPr lang="de-DE" dirty="0"/>
          </a:p>
          <a:p>
            <a:endParaRPr lang="de-DE"/>
          </a:p>
          <a:p>
            <a:r>
              <a:rPr lang="de-DE"/>
              <a:t>Nachteile:</a:t>
            </a:r>
            <a:endParaRPr lang="de-DE" dirty="0"/>
          </a:p>
          <a:p>
            <a:pPr marL="285750" indent="-285750">
              <a:buFont typeface="Arial" panose="020B0604020202020204" pitchFamily="34" charset="0"/>
              <a:buChar char="•"/>
            </a:pPr>
            <a:r>
              <a:rPr lang="de-DE" dirty="0" err="1"/>
              <a:t>Boosting</a:t>
            </a:r>
            <a:r>
              <a:rPr lang="de-DE" dirty="0"/>
              <a:t> neigt zur Überanpassung.</a:t>
            </a:r>
          </a:p>
          <a:p>
            <a:pPr marL="285750" indent="-285750">
              <a:buFont typeface="Arial" panose="020B0604020202020204" pitchFamily="34" charset="0"/>
              <a:buChar char="•"/>
            </a:pPr>
            <a:r>
              <a:rPr lang="de-DE" dirty="0"/>
              <a:t>Nicht </a:t>
            </a:r>
            <a:r>
              <a:rPr lang="de-DE" err="1"/>
              <a:t>parallelisierbar</a:t>
            </a:r>
            <a:r>
              <a:rPr lang="de-DE"/>
              <a:t>.</a:t>
            </a:r>
          </a:p>
          <a:p>
            <a:pPr marL="285750" indent="-285750">
              <a:buFont typeface="Arial" panose="020B0604020202020204" pitchFamily="34" charset="0"/>
              <a:buChar char="•"/>
            </a:pPr>
            <a:r>
              <a:rPr lang="de-DE"/>
              <a:t>Schlecht erklärbar</a:t>
            </a:r>
            <a:endParaRPr lang="de-DE" dirty="0"/>
          </a:p>
          <a:p>
            <a:endParaRPr lang="de-DE" dirty="0"/>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42692" y="676620"/>
            <a:ext cx="609600" cy="201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692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021" y="719807"/>
            <a:ext cx="5422081" cy="5108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p:cNvSpPr>
            <a:spLocks noGrp="1"/>
          </p:cNvSpPr>
          <p:nvPr>
            <p:ph type="body" sz="quarter" idx="10"/>
          </p:nvPr>
        </p:nvSpPr>
        <p:spPr/>
        <p:txBody>
          <a:bodyPr/>
          <a:lstStyle/>
          <a:p>
            <a:r>
              <a:rPr lang="de-DE"/>
              <a:t>Heterogene Modelle im </a:t>
            </a:r>
            <a:r>
              <a:rPr lang="de-DE" b="1"/>
              <a:t>Stacking</a:t>
            </a:r>
            <a:endParaRPr lang="de-DE" b="1" dirty="0"/>
          </a:p>
        </p:txBody>
      </p:sp>
      <p:sp>
        <p:nvSpPr>
          <p:cNvPr id="3" name="Textplatzhalter 2"/>
          <p:cNvSpPr>
            <a:spLocks noGrp="1"/>
          </p:cNvSpPr>
          <p:nvPr>
            <p:ph type="body" sz="quarter" idx="11"/>
          </p:nvPr>
        </p:nvSpPr>
        <p:spPr>
          <a:xfrm>
            <a:off x="360363" y="863823"/>
            <a:ext cx="5544690" cy="5255990"/>
          </a:xfrm>
        </p:spPr>
        <p:txBody>
          <a:bodyPr/>
          <a:lstStyle/>
          <a:p>
            <a:r>
              <a:rPr lang="de-DE" dirty="0"/>
              <a:t>Ensemble Methoden sind nicht beschränkt auf eine Modellart -&gt; homogene und heterogene </a:t>
            </a:r>
            <a:r>
              <a:rPr lang="de-DE"/>
              <a:t>Ensemblemethoden. Parallel und Sequentiell.</a:t>
            </a:r>
            <a:endParaRPr lang="de-DE" dirty="0"/>
          </a:p>
          <a:p>
            <a:endParaRPr lang="de-DE" dirty="0"/>
          </a:p>
          <a:p>
            <a:r>
              <a:rPr lang="de-DE" dirty="0"/>
              <a:t>Nachteile :</a:t>
            </a:r>
          </a:p>
          <a:p>
            <a:pPr marL="285750" indent="-285750">
              <a:buFont typeface="Arial" panose="020B0604020202020204" pitchFamily="34" charset="0"/>
              <a:buChar char="•"/>
            </a:pPr>
            <a:r>
              <a:rPr lang="de-DE" dirty="0"/>
              <a:t>Verschiedene Methoden sind schwer verständlich.</a:t>
            </a:r>
          </a:p>
          <a:p>
            <a:pPr marL="285750" indent="-285750">
              <a:buFont typeface="Arial" panose="020B0604020202020204" pitchFamily="34" charset="0"/>
              <a:buChar char="•"/>
            </a:pPr>
            <a:r>
              <a:rPr lang="de-DE" dirty="0"/>
              <a:t>Der Rechenaufwand steigt. Trotz Parallelisierung ist das Verfahren nicht schneller als der langsamste </a:t>
            </a:r>
            <a:r>
              <a:rPr lang="de-DE" dirty="0" err="1"/>
              <a:t>Klassifizierer</a:t>
            </a:r>
            <a:r>
              <a:rPr lang="de-DE" dirty="0"/>
              <a:t>.</a:t>
            </a:r>
          </a:p>
        </p:txBody>
      </p:sp>
    </p:spTree>
    <p:extLst>
      <p:ext uri="{BB962C8B-B14F-4D97-AF65-F5344CB8AC3E}">
        <p14:creationId xmlns:p14="http://schemas.microsoft.com/office/powerpoint/2010/main" val="3654160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Hyperparameter des Gradient Boosting</a:t>
            </a:r>
            <a:endParaRPr lang="de-DE" dirty="0"/>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relevante Hyperparameter wie von Random Forests</a:t>
            </a:r>
          </a:p>
          <a:p>
            <a:pPr marL="861822" lvl="1" indent="-285750">
              <a:buFont typeface="Arial" panose="020B0604020202020204" pitchFamily="34" charset="0"/>
              <a:buChar char="•"/>
            </a:pPr>
            <a:r>
              <a:rPr lang="de-DE"/>
              <a:t>criterion: entropy, gini für Klassifikatione, squared error</a:t>
            </a:r>
          </a:p>
          <a:p>
            <a:pPr marL="861822" lvl="1" indent="-285750">
              <a:buFont typeface="Arial" panose="020B0604020202020204" pitchFamily="34" charset="0"/>
              <a:buChar char="•"/>
            </a:pPr>
            <a:r>
              <a:rPr lang="de-DE"/>
              <a:t>max_depth: Maximale Anzahl Ebenen eines Baums</a:t>
            </a:r>
          </a:p>
          <a:p>
            <a:pPr marL="861822" lvl="1" indent="-285750">
              <a:buFont typeface="Arial" panose="020B0604020202020204" pitchFamily="34" charset="0"/>
              <a:buChar char="•"/>
            </a:pPr>
            <a:r>
              <a:rPr lang="de-DE"/>
              <a:t>max_leaf_nodes: Maximale Anzahl Blätter (Endknoten) eines Baums</a:t>
            </a:r>
          </a:p>
          <a:p>
            <a:pPr marL="861822" lvl="1" indent="-285750">
              <a:buFont typeface="Arial" panose="020B0604020202020204" pitchFamily="34" charset="0"/>
              <a:buChar char="•"/>
            </a:pPr>
            <a:r>
              <a:rPr lang="de-DE"/>
              <a:t>min_samples_split: minimale Anzahl Daten, um einen internen Knoten weiter zu teilen</a:t>
            </a:r>
          </a:p>
          <a:p>
            <a:pPr marL="861822" lvl="1" indent="-285750">
              <a:buFont typeface="Arial" panose="020B0604020202020204" pitchFamily="34" charset="0"/>
              <a:buChar char="•"/>
            </a:pPr>
            <a:r>
              <a:rPr lang="de-DE"/>
              <a:t>min_samples_leaf: minimale Anzahl Daten auf einem Endknoten</a:t>
            </a:r>
          </a:p>
          <a:p>
            <a:pPr marL="861822" lvl="1" indent="-285750">
              <a:buFont typeface="Arial" panose="020B0604020202020204" pitchFamily="34" charset="0"/>
              <a:buChar char="•"/>
            </a:pPr>
            <a:r>
              <a:rPr lang="de-DE"/>
              <a:t>n_estimator: Anzahl der zu bildenden Teilbäume, Default 100</a:t>
            </a:r>
          </a:p>
          <a:p>
            <a:pPr marL="861822" lvl="1" indent="-285750">
              <a:buFont typeface="Arial" panose="020B0604020202020204" pitchFamily="34" charset="0"/>
              <a:buChar char="•"/>
            </a:pPr>
            <a:r>
              <a:rPr lang="de-DE"/>
              <a:t>max_features; Anzahl zufällig bestimmter Merkmale je Baum</a:t>
            </a:r>
          </a:p>
          <a:p>
            <a:pPr marL="861822" lvl="1" indent="-285750">
              <a:buFont typeface="Arial" panose="020B0604020202020204" pitchFamily="34" charset="0"/>
              <a:buChar char="•"/>
            </a:pPr>
            <a:r>
              <a:rPr lang="de-DE"/>
              <a:t>bootstrap: verwendet Teilmenge bis max_samples der Daten oder alle, Default true</a:t>
            </a:r>
          </a:p>
          <a:p>
            <a:pPr marL="861822" lvl="1" indent="-285750">
              <a:buFont typeface="Arial" panose="020B0604020202020204" pitchFamily="34" charset="0"/>
              <a:buChar char="•"/>
            </a:pPr>
            <a:r>
              <a:rPr lang="de-DE"/>
              <a:t>max_samples: Mächtigkeit der Teilmengen beim Bootstrapverfahren</a:t>
            </a:r>
          </a:p>
          <a:p>
            <a:pPr marL="285750" indent="-285750">
              <a:buFont typeface="Arial" panose="020B0604020202020204" pitchFamily="34" charset="0"/>
              <a:buChar char="•"/>
            </a:pPr>
            <a:r>
              <a:rPr lang="de-DE"/>
              <a:t>subsample; (0..1], verwende nur einen Teil der Daten für den Baumaufbau. Stochastic Gradient Boosting. Wenn &lt; 1.0, dann wird oob Validierung angewendet.</a:t>
            </a:r>
          </a:p>
          <a:p>
            <a:pPr marL="285750" indent="-285750">
              <a:buFont typeface="Arial" panose="020B0604020202020204" pitchFamily="34" charset="0"/>
              <a:buChar char="•"/>
            </a:pPr>
            <a:r>
              <a:rPr lang="de-DE"/>
              <a:t>learning_rate: (0..1], reduziert den Einfluß oberer Bäume auf die unteren. Umso größer n_estimators, umso kleiner die learning_rate.</a:t>
            </a:r>
          </a:p>
          <a:p>
            <a:pPr marL="285750" indent="-285750">
              <a:buFont typeface="Arial" panose="020B0604020202020204" pitchFamily="34" charset="0"/>
              <a:buChar char="•"/>
            </a:pPr>
            <a:r>
              <a:rPr lang="de-DE"/>
              <a:t>warm_start: True und das Modell wird weitertrainiert (statt neu gestartet).</a:t>
            </a:r>
          </a:p>
          <a:p>
            <a:pPr marL="285750" indent="-285750">
              <a:buFont typeface="Arial" panose="020B0604020202020204" pitchFamily="34" charset="0"/>
              <a:buChar char="•"/>
            </a:pPr>
            <a:endParaRPr lang="de-DE"/>
          </a:p>
          <a:p>
            <a:endParaRPr lang="de-DE" dirty="0"/>
          </a:p>
          <a:p>
            <a:endParaRPr lang="de-DE"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573" y="719807"/>
            <a:ext cx="609600" cy="201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159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t>XGBoost kombiniert viele kleine Entscheidungsbäume, um ein starkes Modell zu erstellen. </a:t>
            </a:r>
          </a:p>
          <a:p>
            <a:r>
              <a:rPr lang="de-DE"/>
              <a:t>Schnell, weil parallel</a:t>
            </a:r>
          </a:p>
          <a:p>
            <a:r>
              <a:rPr lang="de-DE"/>
              <a:t>Hyperparameter für die Regularisierung gegen Überanpassung</a:t>
            </a:r>
          </a:p>
          <a:p>
            <a:endParaRPr lang="de-DE"/>
          </a:p>
          <a:p>
            <a:r>
              <a:rPr lang="de-DE"/>
              <a:t>Rechenvorschrift :</a:t>
            </a:r>
          </a:p>
          <a:p>
            <a:pPr marL="285750" indent="-285750">
              <a:buFont typeface="Arial" panose="020B0604020202020204" pitchFamily="34" charset="0"/>
              <a:buChar char="•"/>
            </a:pPr>
            <a:r>
              <a:rPr lang="de-DE"/>
              <a:t>Start: Beginnt mit einem einfachen Modell zB Mittelwert oder konstante Vorhersage</a:t>
            </a:r>
          </a:p>
          <a:p>
            <a:pPr marL="285750" indent="-285750">
              <a:buFont typeface="Arial" panose="020B0604020202020204" pitchFamily="34" charset="0"/>
              <a:buChar char="•"/>
            </a:pPr>
            <a:r>
              <a:rPr lang="de-DE"/>
              <a:t>Verbesserung: Fügt nacheinander neue Bäume hinzu, die die Fehler als Zielwerte für den neuen Baum und so die Fehler der vorherigen Modelle korrigieren (Gradientenabstieg)</a:t>
            </a:r>
          </a:p>
          <a:p>
            <a:pPr marL="285750" indent="-285750">
              <a:buFont typeface="Arial" panose="020B0604020202020204" pitchFamily="34" charset="0"/>
              <a:buChar char="•"/>
            </a:pPr>
            <a:r>
              <a:rPr lang="de-DE"/>
              <a:t>Kombination: Alle Bäume zusammen ergeben die endgültige Vorhersage.</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p:txBody>
      </p:sp>
      <p:sp>
        <p:nvSpPr>
          <p:cNvPr id="3" name="Textplatzhalter 2"/>
          <p:cNvSpPr>
            <a:spLocks noGrp="1"/>
          </p:cNvSpPr>
          <p:nvPr>
            <p:ph type="body" sz="quarter" idx="10"/>
          </p:nvPr>
        </p:nvSpPr>
        <p:spPr/>
        <p:txBody>
          <a:bodyPr/>
          <a:lstStyle/>
          <a:p>
            <a:r>
              <a:rPr lang="de-DE"/>
              <a:t>XGBoost</a:t>
            </a:r>
          </a:p>
        </p:txBody>
      </p:sp>
    </p:spTree>
    <p:extLst>
      <p:ext uri="{BB962C8B-B14F-4D97-AF65-F5344CB8AC3E}">
        <p14:creationId xmlns:p14="http://schemas.microsoft.com/office/powerpoint/2010/main" val="2572444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Regression mit Extreme Gradient Boosting</a:t>
            </a:r>
          </a:p>
        </p:txBody>
      </p:sp>
      <p:sp>
        <p:nvSpPr>
          <p:cNvPr id="2" name="Untertitel 1"/>
          <p:cNvSpPr>
            <a:spLocks noGrp="1"/>
          </p:cNvSpPr>
          <p:nvPr>
            <p:ph type="body" sz="quarter" idx="11"/>
          </p:nvPr>
        </p:nvSpPr>
        <p:spPr/>
        <p:txBody>
          <a:bodyPr/>
          <a:lstStyle/>
          <a:p>
            <a:r>
              <a:rPr lang="de-DE"/>
              <a:t>Ames XGBoost.ipynb</a:t>
            </a:r>
          </a:p>
          <a:p>
            <a:endParaRPr lang="de-DE"/>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2525" y="3197429"/>
            <a:ext cx="4558557" cy="273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04" y="3726321"/>
            <a:ext cx="4188545" cy="135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8735" y="719807"/>
            <a:ext cx="3250333" cy="575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449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Beispiel Bestimmtheitsmaß R²</a:t>
            </a:r>
          </a:p>
        </p:txBody>
      </p:sp>
      <p:sp>
        <p:nvSpPr>
          <p:cNvPr id="3" name="Textplatzhalter 2"/>
          <p:cNvSpPr>
            <a:spLocks noGrp="1"/>
          </p:cNvSpPr>
          <p:nvPr>
            <p:ph type="body" sz="quarter" idx="11"/>
          </p:nvPr>
        </p:nvSpPr>
        <p:spPr>
          <a:xfrm>
            <a:off x="358865" y="791815"/>
            <a:ext cx="11018796" cy="5255990"/>
          </a:xfrm>
        </p:spPr>
        <p:txBody>
          <a:bodyPr/>
          <a:lstStyle/>
          <a:p>
            <a:r>
              <a:rPr lang="de-DE"/>
              <a:t>Welchen Anteil der Varianz der abhängigen Variable wird durch die Vorhersage der unabhängigen Variablen aufgeklärt? </a:t>
            </a:r>
          </a:p>
          <a:p>
            <a:endParaRPr lang="de-DE"/>
          </a:p>
          <a:p>
            <a:endParaRPr lang="de-DE"/>
          </a:p>
          <a:p>
            <a:r>
              <a:rPr lang="de-DE"/>
              <a:t>Beispiel:</a:t>
            </a:r>
          </a:p>
          <a:p>
            <a:endParaRPr lang="de-DE"/>
          </a:p>
          <a:p>
            <a:endParaRPr lang="de-DE"/>
          </a:p>
          <a:p>
            <a:endParaRPr lang="de-DE"/>
          </a:p>
          <a:p>
            <a:endParaRPr lang="de-DE"/>
          </a:p>
          <a:p>
            <a:r>
              <a:rPr lang="de-DE"/>
              <a:t>1) Zwischen Schuhgröße </a:t>
            </a:r>
            <a:r>
              <a:rPr lang="de-DE" i="1"/>
              <a:t>y</a:t>
            </a:r>
            <a:r>
              <a:rPr lang="de-DE"/>
              <a:t> und Körpergröße </a:t>
            </a:r>
            <a:r>
              <a:rPr lang="de-DE" i="1"/>
              <a:t>x</a:t>
            </a:r>
            <a:r>
              <a:rPr lang="de-DE"/>
              <a:t> wurde die Regressionsfunktion y</a:t>
            </a:r>
            <a:r>
              <a:rPr lang="de-DE" baseline="-25000"/>
              <a:t>i</a:t>
            </a:r>
            <a:r>
              <a:rPr lang="de-DE"/>
              <a:t> = 34 + 0,05 × x</a:t>
            </a:r>
            <a:r>
              <a:rPr lang="de-DE" baseline="-25000"/>
              <a:t>i</a:t>
            </a:r>
            <a:r>
              <a:rPr lang="de-DE"/>
              <a:t> bestimmt.</a:t>
            </a:r>
          </a:p>
          <a:p>
            <a:r>
              <a:rPr lang="de-DE"/>
              <a:t>2) Mittelwert = (42 + 44 + 43) / 3 = 43</a:t>
            </a:r>
          </a:p>
          <a:p>
            <a:r>
              <a:rPr lang="de-DE"/>
              <a:t>3) Varianz = (42 - 43)</a:t>
            </a:r>
            <a:r>
              <a:rPr lang="de-DE" baseline="30000"/>
              <a:t>2</a:t>
            </a:r>
            <a:r>
              <a:rPr lang="de-DE"/>
              <a:t> + (44 - 43)</a:t>
            </a:r>
            <a:r>
              <a:rPr lang="de-DE" baseline="30000"/>
              <a:t>2</a:t>
            </a:r>
            <a:r>
              <a:rPr lang="de-DE"/>
              <a:t> + (43 - 43)</a:t>
            </a:r>
            <a:r>
              <a:rPr lang="de-DE" baseline="30000"/>
              <a:t>2</a:t>
            </a:r>
            <a:r>
              <a:rPr lang="de-DE"/>
              <a:t> = -1</a:t>
            </a:r>
            <a:r>
              <a:rPr lang="de-DE" baseline="30000"/>
              <a:t>2</a:t>
            </a:r>
            <a:r>
              <a:rPr lang="de-DE"/>
              <a:t> + 1</a:t>
            </a:r>
            <a:r>
              <a:rPr lang="de-DE" baseline="30000"/>
              <a:t>2</a:t>
            </a:r>
            <a:r>
              <a:rPr lang="de-DE"/>
              <a:t> + 0</a:t>
            </a:r>
            <a:r>
              <a:rPr lang="de-DE" baseline="30000"/>
              <a:t>2</a:t>
            </a:r>
            <a:r>
              <a:rPr lang="de-DE"/>
              <a:t> = 1 + 1 + 0 = 2</a:t>
            </a:r>
          </a:p>
          <a:p>
            <a:r>
              <a:rPr lang="de-DE"/>
              <a:t>4) Die Regressionsfunktion ergibt als Vorhersagen:</a:t>
            </a:r>
          </a:p>
          <a:p>
            <a:pPr lvl="1"/>
            <a:r>
              <a:rPr lang="es-ES"/>
              <a:t>y</a:t>
            </a:r>
            <a:r>
              <a:rPr lang="es-ES" baseline="-25000"/>
              <a:t>1</a:t>
            </a:r>
            <a:r>
              <a:rPr lang="es-ES"/>
              <a:t> = 34 + 0,05 × 170 = 34 + 8,5 = 42,5</a:t>
            </a:r>
          </a:p>
          <a:p>
            <a:pPr lvl="1"/>
            <a:r>
              <a:rPr lang="es-ES"/>
              <a:t>y</a:t>
            </a:r>
            <a:r>
              <a:rPr lang="es-ES" baseline="-25000"/>
              <a:t>2</a:t>
            </a:r>
            <a:r>
              <a:rPr lang="es-ES"/>
              <a:t> = 34 + 0,05 × 180 = 34 + 9 = 43</a:t>
            </a:r>
          </a:p>
          <a:p>
            <a:pPr lvl="1"/>
            <a:r>
              <a:rPr lang="es-ES"/>
              <a:t>y</a:t>
            </a:r>
            <a:r>
              <a:rPr lang="es-ES" baseline="-25000"/>
              <a:t>3</a:t>
            </a:r>
            <a:r>
              <a:rPr lang="es-ES"/>
              <a:t> = 34 + 0,05 × 190 = 34 + 9,5 = 43,5</a:t>
            </a:r>
          </a:p>
          <a:p>
            <a:r>
              <a:rPr lang="de-DE"/>
              <a:t>5) Varianz der Vorhersage:  ( 42,5 - 43)</a:t>
            </a:r>
            <a:r>
              <a:rPr lang="de-DE" baseline="30000"/>
              <a:t>2</a:t>
            </a:r>
            <a:r>
              <a:rPr lang="de-DE"/>
              <a:t> + (43 - 43)</a:t>
            </a:r>
            <a:r>
              <a:rPr lang="de-DE" baseline="30000"/>
              <a:t>2</a:t>
            </a:r>
            <a:r>
              <a:rPr lang="de-DE"/>
              <a:t> + (43,5 - 43)</a:t>
            </a:r>
            <a:r>
              <a:rPr lang="de-DE" baseline="30000"/>
              <a:t>2</a:t>
            </a:r>
            <a:r>
              <a:rPr lang="de-DE"/>
              <a:t> = -0,5</a:t>
            </a:r>
            <a:r>
              <a:rPr lang="de-DE" baseline="30000"/>
              <a:t>2</a:t>
            </a:r>
            <a:r>
              <a:rPr lang="de-DE"/>
              <a:t> + 0</a:t>
            </a:r>
            <a:r>
              <a:rPr lang="de-DE" baseline="30000"/>
              <a:t>2</a:t>
            </a:r>
            <a:r>
              <a:rPr lang="de-DE"/>
              <a:t> + 0,5</a:t>
            </a:r>
            <a:r>
              <a:rPr lang="de-DE" baseline="30000"/>
              <a:t>2</a:t>
            </a:r>
            <a:r>
              <a:rPr lang="de-DE"/>
              <a:t> = 0,25 + 0 + 0,25 = 0,5.</a:t>
            </a:r>
          </a:p>
          <a:p>
            <a:r>
              <a:rPr lang="de-DE"/>
              <a:t>6) </a:t>
            </a:r>
            <a:r>
              <a:rPr lang="de-DE" b="1"/>
              <a:t>Bestimmheitsmaß = erklärte Streuung / gesamte Streuung </a:t>
            </a:r>
            <a:r>
              <a:rPr lang="de-DE"/>
              <a:t>= 0,5 / 2 = 0,25.</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8589" y="1511895"/>
            <a:ext cx="6030231"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R</a:t>
            </a:r>
            <a:r>
              <a:rPr lang="de-DE" baseline="30000"/>
              <a:t>2 </a:t>
            </a:r>
            <a:r>
              <a:rPr lang="de-DE"/>
              <a:t>adjusted</a:t>
            </a:r>
          </a:p>
        </p:txBody>
      </p:sp>
      <p:sp>
        <p:nvSpPr>
          <p:cNvPr id="4" name="Textfeld 3"/>
          <p:cNvSpPr txBox="1"/>
          <p:nvPr/>
        </p:nvSpPr>
        <p:spPr>
          <a:xfrm>
            <a:off x="360437" y="647799"/>
            <a:ext cx="5760640" cy="2554545"/>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R</a:t>
            </a:r>
            <a:r>
              <a:rPr lang="de-DE" sz="1600" baseline="30000">
                <a:latin typeface="Arial" panose="020B0604020202020204" pitchFamily="34" charset="0"/>
                <a:cs typeface="Arial" panose="020B0604020202020204" pitchFamily="34" charset="0"/>
              </a:rPr>
              <a:t>2</a:t>
            </a:r>
            <a:r>
              <a:rPr lang="de-DE" sz="1600" baseline="-25000">
                <a:latin typeface="Arial" panose="020B0604020202020204" pitchFamily="34" charset="0"/>
                <a:cs typeface="Arial" panose="020B0604020202020204" pitchFamily="34" charset="0"/>
              </a:rPr>
              <a:t>a</a:t>
            </a:r>
            <a:r>
              <a:rPr lang="de-DE" sz="1600">
                <a:latin typeface="Arial" panose="020B0604020202020204" pitchFamily="34" charset="0"/>
                <a:cs typeface="Arial" panose="020B0604020202020204" pitchFamily="34" charset="0"/>
              </a:rPr>
              <a:t>  korrigiert die Modellkomplexität, indem die Anzahl Parameter bestraft und die Anzahl Daten belohnt werden.</a:t>
            </a:r>
          </a:p>
          <a:p>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R</a:t>
            </a:r>
            <a:r>
              <a:rPr lang="de-DE" sz="1600" baseline="30000">
                <a:latin typeface="Arial" panose="020B0604020202020204" pitchFamily="34" charset="0"/>
                <a:cs typeface="Arial" panose="020B0604020202020204" pitchFamily="34" charset="0"/>
              </a:rPr>
              <a:t>2</a:t>
            </a:r>
            <a:r>
              <a:rPr lang="de-DE" sz="1600" baseline="-25000">
                <a:latin typeface="Arial" panose="020B0604020202020204" pitchFamily="34" charset="0"/>
                <a:cs typeface="Arial" panose="020B0604020202020204" pitchFamily="34" charset="0"/>
              </a:rPr>
              <a:t>a </a:t>
            </a:r>
            <a:r>
              <a:rPr lang="de-DE" sz="1600">
                <a:latin typeface="Arial" panose="020B0604020202020204" pitchFamily="34" charset="0"/>
                <a:cs typeface="Arial" panose="020B0604020202020204" pitchFamily="34" charset="0"/>
              </a:rPr>
              <a:t>&lt;= R</a:t>
            </a:r>
            <a:r>
              <a:rPr lang="de-DE" sz="1600" baseline="30000">
                <a:latin typeface="Arial" panose="020B0604020202020204" pitchFamily="34" charset="0"/>
                <a:cs typeface="Arial" panose="020B0604020202020204" pitchFamily="34" charset="0"/>
              </a:rPr>
              <a:t>2</a:t>
            </a:r>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Modele mit größerem R</a:t>
            </a:r>
            <a:r>
              <a:rPr lang="de-DE" sz="1600" baseline="30000">
                <a:latin typeface="Arial" panose="020B0604020202020204" pitchFamily="34" charset="0"/>
                <a:cs typeface="Arial" panose="020B0604020202020204" pitchFamily="34" charset="0"/>
              </a:rPr>
              <a:t>2</a:t>
            </a:r>
            <a:r>
              <a:rPr lang="de-DE" sz="1600" baseline="-25000">
                <a:latin typeface="Arial" panose="020B0604020202020204" pitchFamily="34" charset="0"/>
                <a:cs typeface="Arial" panose="020B0604020202020204" pitchFamily="34" charset="0"/>
              </a:rPr>
              <a:t>a </a:t>
            </a:r>
            <a:r>
              <a:rPr lang="de-DE" sz="1600">
                <a:latin typeface="Arial" panose="020B0604020202020204" pitchFamily="34" charset="0"/>
                <a:cs typeface="Arial" panose="020B0604020202020204" pitchFamily="34" charset="0"/>
              </a:rPr>
              <a:t>und weniger Variablen sind besser.</a:t>
            </a: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b="1" dirty="0">
              <a:latin typeface="Calibri" panose="020F0502020204030204" pitchFamily="34" charset="0"/>
              <a:cs typeface="Calibri" panose="020F0502020204030204" pitchFamily="34" charset="0"/>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7141" y="1084202"/>
            <a:ext cx="4019109" cy="2448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66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Beispiele Bestimmtheitsmaß R</a:t>
            </a:r>
            <a:r>
              <a:rPr lang="de-DE" baseline="30000"/>
              <a:t>2</a:t>
            </a:r>
            <a:endParaRPr lang="de-DE"/>
          </a:p>
          <a:p>
            <a:endParaRPr lang="de-DE"/>
          </a:p>
        </p:txBody>
      </p:sp>
      <p:sp>
        <p:nvSpPr>
          <p:cNvPr id="3" name="Textplatzhalter 2"/>
          <p:cNvSpPr>
            <a:spLocks noGrp="1"/>
          </p:cNvSpPr>
          <p:nvPr>
            <p:ph type="body" sz="quarter" idx="11"/>
          </p:nvPr>
        </p:nvSpPr>
        <p:spPr>
          <a:xfrm>
            <a:off x="360363" y="792163"/>
            <a:ext cx="4464570" cy="5256236"/>
          </a:xfrm>
        </p:spPr>
        <p:txBody>
          <a:bodyPr/>
          <a:lstStyle/>
          <a:p>
            <a:r>
              <a:rPr lang="de-DE"/>
              <a:t> </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429" y="719807"/>
            <a:ext cx="7187903"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7261" y="935831"/>
            <a:ext cx="3589337" cy="25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153702"/>
      </p:ext>
    </p:extLst>
  </p:cSld>
  <p:clrMapOvr>
    <a:masterClrMapping/>
  </p:clrMapOvr>
</p:sld>
</file>

<file path=ppt/theme/theme1.xml><?xml version="1.0" encoding="utf-8"?>
<a:theme xmlns:a="http://schemas.openxmlformats.org/drawingml/2006/main" name="FHDW Skript">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b="1" dirty="0" smtClean="0">
            <a:latin typeface="Calibri" panose="020F0502020204030204" pitchFamily="34" charset="0"/>
            <a:cs typeface="Calibri" panose="020F0502020204030204"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FHDW Skript</Template>
  <TotalTime>0</TotalTime>
  <Words>7819</Words>
  <Application>Microsoft Office PowerPoint</Application>
  <PresentationFormat>Benutzerdefiniert</PresentationFormat>
  <Paragraphs>1050</Paragraphs>
  <Slides>67</Slides>
  <Notes>63</Notes>
  <HiddenSlides>0</HiddenSlides>
  <MMClips>0</MMClips>
  <ScaleCrop>false</ScaleCrop>
  <HeadingPairs>
    <vt:vector size="4" baseType="variant">
      <vt:variant>
        <vt:lpstr>Design</vt:lpstr>
      </vt:variant>
      <vt:variant>
        <vt:i4>1</vt:i4>
      </vt:variant>
      <vt:variant>
        <vt:lpstr>Folientitel</vt:lpstr>
      </vt:variant>
      <vt:variant>
        <vt:i4>67</vt:i4>
      </vt:variant>
    </vt:vector>
  </HeadingPairs>
  <TitlesOfParts>
    <vt:vector size="68" baseType="lpstr">
      <vt:lpstr>FHDW Skript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subject>Betreff</dc:subject>
  <dc:creator>noname</dc:creator>
  <cp:keywords>Markiert</cp:keywords>
  <cp:lastModifiedBy>Willi Hahn</cp:lastModifiedBy>
  <cp:revision>1306</cp:revision>
  <cp:lastPrinted>2022-10-06T04:40:22Z</cp:lastPrinted>
  <dcterms:created xsi:type="dcterms:W3CDTF">2022-01-05T19:42:56Z</dcterms:created>
  <dcterms:modified xsi:type="dcterms:W3CDTF">2025-08-29T06:35:52Z</dcterms:modified>
</cp:coreProperties>
</file>